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9"/>
  </p:notesMasterIdLst>
  <p:handoutMasterIdLst>
    <p:handoutMasterId r:id="rId30"/>
  </p:handoutMasterIdLst>
  <p:sldIdLst>
    <p:sldId id="314" r:id="rId5"/>
    <p:sldId id="321" r:id="rId6"/>
    <p:sldId id="329" r:id="rId7"/>
    <p:sldId id="331" r:id="rId8"/>
    <p:sldId id="330" r:id="rId9"/>
    <p:sldId id="332" r:id="rId10"/>
    <p:sldId id="334" r:id="rId11"/>
    <p:sldId id="335" r:id="rId12"/>
    <p:sldId id="336" r:id="rId13"/>
    <p:sldId id="338" r:id="rId14"/>
    <p:sldId id="339" r:id="rId15"/>
    <p:sldId id="341" r:id="rId16"/>
    <p:sldId id="343" r:id="rId17"/>
    <p:sldId id="347" r:id="rId18"/>
    <p:sldId id="348" r:id="rId19"/>
    <p:sldId id="349" r:id="rId20"/>
    <p:sldId id="344" r:id="rId21"/>
    <p:sldId id="346" r:id="rId22"/>
    <p:sldId id="356" r:id="rId23"/>
    <p:sldId id="350" r:id="rId24"/>
    <p:sldId id="359" r:id="rId25"/>
    <p:sldId id="358" r:id="rId26"/>
    <p:sldId id="357" r:id="rId27"/>
    <p:sldId id="3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92254" autoAdjust="0"/>
  </p:normalViewPr>
  <p:slideViewPr>
    <p:cSldViewPr snapToGrid="0">
      <p:cViewPr varScale="1">
        <p:scale>
          <a:sx n="71" d="100"/>
          <a:sy n="71" d="100"/>
        </p:scale>
        <p:origin x="552" y="53"/>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6510B-0D15-0D71-F4A9-5D6B3A27F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9E88A-D888-9F66-719E-A510A6DB5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520D2-10D9-3D8D-21C7-4364083298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6E5AB-0C9D-2FE4-3045-8028F897D719}"/>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49659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CA40-353E-556F-AC4F-8AEF09B0A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B0529-44FD-EFB9-D341-EAF2777AD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9226E0-383F-BAB9-925B-D11146B018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33278-D175-79A9-8729-1477AB68BB8D}"/>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416065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D6AD2-5101-AA2C-D02C-BCAC3A024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A3A7A-049B-77B5-AC25-C354BF521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1BB3B-D594-C8B0-0E6F-A4F5E3A61E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63E75D-0BCA-1CC4-1337-AB7FFAD98D3C}"/>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88933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51929-B640-5C06-DB50-CF7BD77D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BF192-CFE5-9426-2B54-56917CB82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E8862-9C83-769F-AD96-79FA35DCA8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8173BE-3F03-7DB5-1C0D-E6CEA455039E}"/>
              </a:ext>
            </a:extLst>
          </p:cNvPr>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3414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B9CD-C176-168E-D842-68EAB0689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60222E-E133-7D63-8D57-A4DFEC976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7A575-BACF-6B47-9464-24BB0FA6D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E23C03-DC2E-7DEE-4ADB-328C7813CA7B}"/>
              </a:ext>
            </a:extLst>
          </p:cNvPr>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74121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5C529-6F12-4E57-7731-A189CE640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5267-9B19-AA71-1D20-0FF6D146B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3196B-1B1B-4578-2729-E653B23BB8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12D6A-016B-1113-F744-76E09BDEA7A6}"/>
              </a:ext>
            </a:extLst>
          </p:cNvPr>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4280957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BA55B-9B78-AD10-ECD4-E2D39EDC6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4CFB0-BF98-6F22-798F-3DF022112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ECD6B-41C5-ECD6-2DE4-79BEA9A3F6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3DCC07-B380-34CB-2E95-EAB106489038}"/>
              </a:ext>
            </a:extLst>
          </p:cNvPr>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749208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6829-ED92-8CF8-C09E-2230CF360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00E38-AE06-9058-FED2-721F9E626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EECFC-314D-2403-84FE-73A417EC25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8C474-7730-3E35-E93C-B3A9F13D8D37}"/>
              </a:ext>
            </a:extLst>
          </p:cNvPr>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711694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E2B26-906C-4984-28EE-94311DB88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805F-E266-25C2-C245-E58EAF758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3DBD2-DFFF-EFDA-B961-95CE6242F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15592E-0999-0E4B-84FF-40BAF3CA9D73}"/>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161688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F89D1-A31C-3392-739A-B7770EAB6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B3EDE-7B29-61A3-879A-484DF18FB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015D9-1725-2264-91E0-3A52BAC746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822EB0-CF36-B634-4AC8-2E0E35EDEC72}"/>
              </a:ext>
            </a:extLst>
          </p:cNvPr>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64511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00B08-FF1D-C64E-93F6-AA5FF59E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6A6203-0C43-FC00-6B1D-7C0FD26C0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B6804-18B1-9615-67B5-77E5B8855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D7D8B-CF00-9654-19A9-DB2D3DA91CF4}"/>
              </a:ext>
            </a:extLst>
          </p:cNvPr>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311313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46B94-DAB2-985C-2326-97F7C9764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AB90E-7DD9-0BB5-3B19-CF0C67276E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ABF31-CE65-3FAD-1FA2-85BECF3EEC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9E7D8-8ADE-7AA6-350F-4713FA301304}"/>
              </a:ext>
            </a:extLst>
          </p:cNvPr>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3336552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47683-BA02-A983-BF39-7F518BEBD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619B9-F521-9726-6D12-F9548D8DF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DF44F-6227-18FD-AB6A-96BCE4066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5AAFA-269B-BC79-684D-E1F6351D62AE}"/>
              </a:ext>
            </a:extLst>
          </p:cNvPr>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1653041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2883-861F-7D76-619E-CF8F33488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F2CC9-E71D-0FF4-3EBF-C9483D349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8A7CA-064F-6A57-288F-D8A4A6D119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86213-560C-0F99-E1BE-75EE769B59CB}"/>
              </a:ext>
            </a:extLst>
          </p:cNvPr>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31516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A79C-A3FA-AAB4-2448-DEE38C2D9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8E6799-CD10-D26A-6100-9B6FE6946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59DD-0C25-249F-C8B4-2315B7E8C0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15FC96-F39C-C9BB-FE34-82AE6465A2AD}"/>
              </a:ext>
            </a:extLst>
          </p:cNvPr>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24366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AB9A-8FDB-FF72-7070-216913882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E8F6F-D566-CFD7-F35F-730769F72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BE3A2-6F58-1803-F8B7-8766AD6FE3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10AE9-CB8D-EEA0-C4C1-49D898F247AB}"/>
              </a:ext>
            </a:extLst>
          </p:cNvPr>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403481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CFE3-3E4F-5951-4603-040F7A3C0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87254-FCF4-9942-0875-05AA92FAB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0C98E-0655-50D1-0912-5F7B8DF5CA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1486B1-303F-64DA-F2E9-810324B5B2E3}"/>
              </a:ext>
            </a:extLst>
          </p:cNvPr>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428978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3F5D-9D6E-5985-1408-56A86AA36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A8179-D530-5856-C37A-784504BE2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5CE8D-4A51-A8B0-D971-43DE3DE0EB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3E664-AA54-7465-6152-1CA3EE4319CB}"/>
              </a:ext>
            </a:extLst>
          </p:cNvPr>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70905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3D6B-3190-067C-B96D-0CFFC7BB5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7F28B-44F4-898F-32AE-08521141D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668C7-FE0C-F2B3-2E6C-2FE40693D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A1FF88-C6B1-7F89-5E52-ABFE872D814E}"/>
              </a:ext>
            </a:extLst>
          </p:cNvPr>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89212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D2264-E08C-6079-7E1A-F2CF985F1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FAD3F-2F17-B1D8-34D3-F4A686404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48CC0-8B94-C0B7-A095-ED2B23FD9E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170842-4971-7B6C-3133-CCD537886A6E}"/>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69253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FCB4D-8AED-4BEF-A9DD-19EF977FB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36158-2D5A-C8C5-738E-76F39B566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B703A-4B9C-E9F8-D6CC-E645765D91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BE2D05-7099-024B-1C03-A5914BF84EEB}"/>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29599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C604-22EE-3431-D357-FDA5F0998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01F32-00C5-7C26-B22C-FDD7103BB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2B9B8-3610-7806-047C-C1BD84E7F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EB3A6-B535-5F6C-2908-4AF8DF592A6F}"/>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36030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0.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48.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1.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1282340"/>
            <a:ext cx="5674360" cy="3200400"/>
          </a:xfrm>
        </p:spPr>
        <p:txBody>
          <a:bodyPr>
            <a:normAutofit fontScale="90000"/>
          </a:bodyPr>
          <a:lstStyle/>
          <a:p>
            <a:r>
              <a:rPr lang="en-US" cap="none" dirty="0">
                <a:latin typeface="+mn-lt"/>
              </a:rPr>
              <a:t>Question Answering Using Large-language Models On A Minority Language (BASQUE)</a:t>
            </a:r>
          </a:p>
        </p:txBody>
      </p:sp>
      <p:sp>
        <p:nvSpPr>
          <p:cNvPr id="3" name="TextBox 2">
            <a:extLst>
              <a:ext uri="{FF2B5EF4-FFF2-40B4-BE49-F238E27FC236}">
                <a16:creationId xmlns:a16="http://schemas.microsoft.com/office/drawing/2014/main" id="{59DAA6F8-CB9B-2656-2650-BF5E0F70FE16}"/>
              </a:ext>
            </a:extLst>
          </p:cNvPr>
          <p:cNvSpPr txBox="1"/>
          <p:nvPr/>
        </p:nvSpPr>
        <p:spPr>
          <a:xfrm>
            <a:off x="5355772" y="5998028"/>
            <a:ext cx="6509657" cy="646331"/>
          </a:xfrm>
          <a:prstGeom prst="rect">
            <a:avLst/>
          </a:prstGeom>
          <a:noFill/>
        </p:spPr>
        <p:txBody>
          <a:bodyPr wrap="square" rtlCol="0">
            <a:spAutoFit/>
          </a:bodyPr>
          <a:lstStyle/>
          <a:p>
            <a:pPr algn="r"/>
            <a:r>
              <a:rPr lang="en-US" dirty="0">
                <a:solidFill>
                  <a:schemeClr val="bg1"/>
                </a:solidFill>
              </a:rPr>
              <a:t>Aimar Silvan, BME I9400 – Special Topics in Machine Learning Fall 2024, The City College of New York</a:t>
            </a:r>
          </a:p>
        </p:txBody>
      </p:sp>
      <p:pic>
        <p:nvPicPr>
          <p:cNvPr id="7" name="Picture 6">
            <a:extLst>
              <a:ext uri="{FF2B5EF4-FFF2-40B4-BE49-F238E27FC236}">
                <a16:creationId xmlns:a16="http://schemas.microsoft.com/office/drawing/2014/main" id="{3843128A-E6EF-DDED-3EA3-D925089B7ABA}"/>
              </a:ext>
            </a:extLst>
          </p:cNvPr>
          <p:cNvPicPr>
            <a:picLocks noChangeAspect="1"/>
          </p:cNvPicPr>
          <p:nvPr/>
        </p:nvPicPr>
        <p:blipFill>
          <a:blip r:embed="rId3"/>
          <a:stretch>
            <a:fillRect/>
          </a:stretch>
        </p:blipFill>
        <p:spPr>
          <a:xfrm>
            <a:off x="1918854" y="2295771"/>
            <a:ext cx="3436918" cy="2072820"/>
          </a:xfrm>
          <a:prstGeom prst="rect">
            <a:avLst/>
          </a:prstGeom>
        </p:spPr>
      </p:pic>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BBFDF4D-7806-5C8D-1338-3F89F46BA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915F1-B0DB-C52C-091D-2A07B86460CF}"/>
              </a:ext>
            </a:extLst>
          </p:cNvPr>
          <p:cNvSpPr>
            <a:spLocks noGrp="1"/>
          </p:cNvSpPr>
          <p:nvPr>
            <p:ph type="title"/>
          </p:nvPr>
        </p:nvSpPr>
        <p:spPr>
          <a:xfrm>
            <a:off x="914398" y="260950"/>
            <a:ext cx="9621521" cy="723445"/>
          </a:xfrm>
        </p:spPr>
        <p:txBody>
          <a:bodyPr>
            <a:normAutofit/>
          </a:bodyPr>
          <a:lstStyle/>
          <a:p>
            <a:r>
              <a:rPr lang="en-US" cap="none" dirty="0">
                <a:solidFill>
                  <a:schemeClr val="bg1"/>
                </a:solidFill>
                <a:latin typeface="+mn-lt"/>
              </a:rPr>
              <a:t>Question Answering LLMs: nothing new out there</a:t>
            </a:r>
          </a:p>
        </p:txBody>
      </p:sp>
      <p:sp>
        <p:nvSpPr>
          <p:cNvPr id="3" name="Content Placeholder 2">
            <a:extLst>
              <a:ext uri="{FF2B5EF4-FFF2-40B4-BE49-F238E27FC236}">
                <a16:creationId xmlns:a16="http://schemas.microsoft.com/office/drawing/2014/main" id="{E51A2570-1548-7ECC-6026-4AC11155C3DB}"/>
              </a:ext>
            </a:extLst>
          </p:cNvPr>
          <p:cNvSpPr>
            <a:spLocks noGrp="1"/>
          </p:cNvSpPr>
          <p:nvPr>
            <p:ph sz="quarter" idx="10"/>
          </p:nvPr>
        </p:nvSpPr>
        <p:spPr>
          <a:xfrm>
            <a:off x="594484" y="1181303"/>
            <a:ext cx="9192984" cy="4417986"/>
          </a:xfrm>
        </p:spPr>
        <p:txBody>
          <a:bodyPr>
            <a:normAutofit/>
          </a:bodyPr>
          <a:lstStyle/>
          <a:p>
            <a:r>
              <a:rPr lang="en-US" b="0" dirty="0">
                <a:solidFill>
                  <a:schemeClr val="bg1"/>
                </a:solidFill>
              </a:rPr>
              <a:t>Both datasets have been well explored (11,976 citations on GS, as of Nov. 2024)</a:t>
            </a:r>
          </a:p>
          <a:p>
            <a:r>
              <a:rPr lang="en-US" b="0" dirty="0">
                <a:solidFill>
                  <a:schemeClr val="bg1"/>
                </a:solidFill>
              </a:rPr>
              <a:t>Performance Metrics:</a:t>
            </a:r>
          </a:p>
          <a:p>
            <a:pPr lvl="1"/>
            <a:r>
              <a:rPr lang="en-US" u="sng" dirty="0">
                <a:solidFill>
                  <a:schemeClr val="bg1"/>
                </a:solidFill>
              </a:rPr>
              <a:t>F1</a:t>
            </a:r>
            <a:r>
              <a:rPr lang="en-US" b="0" dirty="0">
                <a:solidFill>
                  <a:schemeClr val="bg1"/>
                </a:solidFill>
              </a:rPr>
              <a:t>: </a:t>
            </a:r>
            <a:r>
              <a:rPr lang="en-US" b="0" i="0" dirty="0">
                <a:solidFill>
                  <a:srgbClr val="E8E8E8"/>
                </a:solidFill>
                <a:effectLst/>
                <a:latin typeface="Google Sans"/>
              </a:rPr>
              <a:t>harmonic mean of precision and recall *</a:t>
            </a:r>
          </a:p>
          <a:p>
            <a:pPr lvl="2"/>
            <a:r>
              <a:rPr lang="en-US" b="0" dirty="0">
                <a:solidFill>
                  <a:srgbClr val="E8E8E8"/>
                </a:solidFill>
                <a:latin typeface="Google Sans"/>
              </a:rPr>
              <a:t>Precision: </a:t>
            </a:r>
            <a:r>
              <a:rPr lang="en-US" b="0" i="0" dirty="0">
                <a:solidFill>
                  <a:srgbClr val="E8E8E8"/>
                </a:solidFill>
                <a:effectLst/>
                <a:latin typeface="Google Sans"/>
              </a:rPr>
              <a:t>number of correct words divided by the number of words in the predicted answer</a:t>
            </a:r>
          </a:p>
          <a:p>
            <a:pPr lvl="2"/>
            <a:r>
              <a:rPr lang="en-US" b="0" dirty="0">
                <a:solidFill>
                  <a:srgbClr val="E8E8E8"/>
                </a:solidFill>
                <a:latin typeface="Google Sans"/>
              </a:rPr>
              <a:t>Recall: n</a:t>
            </a:r>
            <a:r>
              <a:rPr lang="en-US" b="0" i="0" dirty="0">
                <a:solidFill>
                  <a:srgbClr val="E8E8E8"/>
                </a:solidFill>
                <a:effectLst/>
                <a:latin typeface="Google Sans"/>
              </a:rPr>
              <a:t>umber of correct words divided by the number of words in the ground truth answer</a:t>
            </a:r>
            <a:endParaRPr lang="en-US" b="0" dirty="0">
              <a:solidFill>
                <a:schemeClr val="bg1"/>
              </a:solidFill>
            </a:endParaRPr>
          </a:p>
          <a:p>
            <a:pPr lvl="1"/>
            <a:r>
              <a:rPr lang="en-US" u="sng" dirty="0">
                <a:solidFill>
                  <a:schemeClr val="bg1"/>
                </a:solidFill>
              </a:rPr>
              <a:t>Exact Match</a:t>
            </a:r>
            <a:r>
              <a:rPr lang="en-US" b="0" dirty="0">
                <a:solidFill>
                  <a:schemeClr val="bg1"/>
                </a:solidFill>
              </a:rPr>
              <a:t>: </a:t>
            </a:r>
            <a:r>
              <a:rPr lang="en-US" b="0" i="0" dirty="0">
                <a:solidFill>
                  <a:srgbClr val="E8E8E8"/>
                </a:solidFill>
                <a:effectLst/>
                <a:latin typeface="Google Sans"/>
              </a:rPr>
              <a:t>binary measure (0 or 1) checking if the model outputs match one of the ground truth answers exactly *</a:t>
            </a:r>
            <a:endParaRPr lang="en-US" b="0" dirty="0">
              <a:solidFill>
                <a:schemeClr val="bg1"/>
              </a:solidFill>
            </a:endParaRPr>
          </a:p>
          <a:p>
            <a:endParaRPr lang="en-US" b="0" dirty="0">
              <a:solidFill>
                <a:schemeClr val="bg1"/>
              </a:solidFill>
            </a:endParaRPr>
          </a:p>
          <a:p>
            <a:r>
              <a:rPr lang="en-US" b="0" dirty="0">
                <a:solidFill>
                  <a:schemeClr val="bg1"/>
                </a:solidFill>
              </a:rPr>
              <a:t>Computers have beaten human performance:</a:t>
            </a:r>
          </a:p>
          <a:p>
            <a:endParaRPr lang="en-US" dirty="0">
              <a:solidFill>
                <a:schemeClr val="bg1"/>
              </a:solidFill>
            </a:endParaRPr>
          </a:p>
        </p:txBody>
      </p:sp>
      <p:sp>
        <p:nvSpPr>
          <p:cNvPr id="5" name="Slide Number Placeholder 4">
            <a:extLst>
              <a:ext uri="{FF2B5EF4-FFF2-40B4-BE49-F238E27FC236}">
                <a16:creationId xmlns:a16="http://schemas.microsoft.com/office/drawing/2014/main" id="{84433128-FD7B-1B40-BD00-2070C8A639CD}"/>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
        <p:nvSpPr>
          <p:cNvPr id="21" name="TextBox 20">
            <a:extLst>
              <a:ext uri="{FF2B5EF4-FFF2-40B4-BE49-F238E27FC236}">
                <a16:creationId xmlns:a16="http://schemas.microsoft.com/office/drawing/2014/main" id="{C42163D9-D7B1-3B13-042D-3E0CE891183B}"/>
              </a:ext>
            </a:extLst>
          </p:cNvPr>
          <p:cNvSpPr txBox="1"/>
          <p:nvPr/>
        </p:nvSpPr>
        <p:spPr>
          <a:xfrm>
            <a:off x="4425245" y="3580095"/>
            <a:ext cx="6110674" cy="461665"/>
          </a:xfrm>
          <a:prstGeom prst="rect">
            <a:avLst/>
          </a:prstGeom>
          <a:solidFill>
            <a:schemeClr val="tx1">
              <a:lumMod val="65000"/>
              <a:lumOff val="35000"/>
            </a:schemeClr>
          </a:solidFill>
          <a:ln>
            <a:solidFill>
              <a:schemeClr val="accent1"/>
            </a:solidFill>
          </a:ln>
        </p:spPr>
        <p:txBody>
          <a:bodyPr wrap="square">
            <a:spAutoFit/>
          </a:bodyPr>
          <a:lstStyle/>
          <a:p>
            <a:pPr lvl="1"/>
            <a:r>
              <a:rPr lang="en-US" sz="1200" b="0" dirty="0">
                <a:solidFill>
                  <a:schemeClr val="bg1"/>
                </a:solidFill>
              </a:rPr>
              <a:t>* For negative (empty, inexistent ground truth answer) examples, abstaining receives a score of 1, and any other response gets 0, for both exact match and F1</a:t>
            </a:r>
          </a:p>
        </p:txBody>
      </p:sp>
      <p:sp>
        <p:nvSpPr>
          <p:cNvPr id="22" name="Content Placeholder 2">
            <a:extLst>
              <a:ext uri="{FF2B5EF4-FFF2-40B4-BE49-F238E27FC236}">
                <a16:creationId xmlns:a16="http://schemas.microsoft.com/office/drawing/2014/main" id="{BD46A58A-43A2-69E3-608B-37CF6BAFAE83}"/>
              </a:ext>
            </a:extLst>
          </p:cNvPr>
          <p:cNvSpPr txBox="1">
            <a:spLocks/>
          </p:cNvSpPr>
          <p:nvPr/>
        </p:nvSpPr>
        <p:spPr>
          <a:xfrm>
            <a:off x="1416669" y="5247378"/>
            <a:ext cx="3454400" cy="675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dirty="0">
                <a:solidFill>
                  <a:srgbClr val="FF0000"/>
                </a:solidFill>
              </a:rPr>
              <a:t>So how could I make it more interesting?</a:t>
            </a:r>
          </a:p>
        </p:txBody>
      </p:sp>
      <p:pic>
        <p:nvPicPr>
          <p:cNvPr id="23" name="Picture 22">
            <a:extLst>
              <a:ext uri="{FF2B5EF4-FFF2-40B4-BE49-F238E27FC236}">
                <a16:creationId xmlns:a16="http://schemas.microsoft.com/office/drawing/2014/main" id="{1D90DEC1-7469-0FFA-D838-5D42F2286AFC}"/>
              </a:ext>
            </a:extLst>
          </p:cNvPr>
          <p:cNvPicPr>
            <a:picLocks noChangeAspect="1"/>
          </p:cNvPicPr>
          <p:nvPr/>
        </p:nvPicPr>
        <p:blipFill>
          <a:blip r:embed="rId3"/>
          <a:stretch>
            <a:fillRect/>
          </a:stretch>
        </p:blipFill>
        <p:spPr>
          <a:xfrm>
            <a:off x="6096000" y="4131176"/>
            <a:ext cx="5735705" cy="2309376"/>
          </a:xfrm>
          <a:prstGeom prst="rect">
            <a:avLst/>
          </a:prstGeom>
        </p:spPr>
      </p:pic>
      <p:sp>
        <p:nvSpPr>
          <p:cNvPr id="24" name="TextBox 23">
            <a:extLst>
              <a:ext uri="{FF2B5EF4-FFF2-40B4-BE49-F238E27FC236}">
                <a16:creationId xmlns:a16="http://schemas.microsoft.com/office/drawing/2014/main" id="{AD278157-771D-B244-30CD-54D89938050C}"/>
              </a:ext>
            </a:extLst>
          </p:cNvPr>
          <p:cNvSpPr txBox="1"/>
          <p:nvPr/>
        </p:nvSpPr>
        <p:spPr>
          <a:xfrm>
            <a:off x="7753967" y="6440552"/>
            <a:ext cx="6106884" cy="276999"/>
          </a:xfrm>
          <a:prstGeom prst="rect">
            <a:avLst/>
          </a:prstGeom>
          <a:noFill/>
        </p:spPr>
        <p:txBody>
          <a:bodyPr wrap="square">
            <a:spAutoFit/>
          </a:bodyPr>
          <a:lstStyle/>
          <a:p>
            <a:r>
              <a:rPr lang="en-US" sz="1200" dirty="0">
                <a:solidFill>
                  <a:schemeClr val="bg1"/>
                </a:solidFill>
              </a:rPr>
              <a:t>https://rajpurkar.github.io/SQuAD-explorer/</a:t>
            </a:r>
          </a:p>
        </p:txBody>
      </p:sp>
    </p:spTree>
    <p:extLst>
      <p:ext uri="{BB962C8B-B14F-4D97-AF65-F5344CB8AC3E}">
        <p14:creationId xmlns:p14="http://schemas.microsoft.com/office/powerpoint/2010/main" val="30162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76CD00E-03B5-48A2-734C-E463473218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8F00DF7-E2B5-432C-5ADA-B68E98D259EE}"/>
              </a:ext>
            </a:extLst>
          </p:cNvPr>
          <p:cNvSpPr/>
          <p:nvPr/>
        </p:nvSpPr>
        <p:spPr>
          <a:xfrm>
            <a:off x="513945" y="2287821"/>
            <a:ext cx="2815705" cy="3577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9F7F37-8C22-10B7-2597-E4DC1866F66F}"/>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Basque as a minority language</a:t>
            </a:r>
          </a:p>
        </p:txBody>
      </p:sp>
      <p:sp>
        <p:nvSpPr>
          <p:cNvPr id="3" name="Content Placeholder 2">
            <a:extLst>
              <a:ext uri="{FF2B5EF4-FFF2-40B4-BE49-F238E27FC236}">
                <a16:creationId xmlns:a16="http://schemas.microsoft.com/office/drawing/2014/main" id="{FB72F0C8-C44A-7589-A25F-B95FC5330E67}"/>
              </a:ext>
            </a:extLst>
          </p:cNvPr>
          <p:cNvSpPr>
            <a:spLocks noGrp="1"/>
          </p:cNvSpPr>
          <p:nvPr>
            <p:ph sz="quarter" idx="10"/>
          </p:nvPr>
        </p:nvSpPr>
        <p:spPr>
          <a:xfrm>
            <a:off x="594483" y="1181303"/>
            <a:ext cx="11499546" cy="976814"/>
          </a:xfrm>
        </p:spPr>
        <p:txBody>
          <a:bodyPr>
            <a:normAutofit/>
          </a:bodyPr>
          <a:lstStyle/>
          <a:p>
            <a:r>
              <a:rPr lang="en-US" dirty="0">
                <a:solidFill>
                  <a:schemeClr val="bg1"/>
                </a:solidFill>
              </a:rPr>
              <a:t>Most LLMs are trained mostly in English or other extensively used languages, which results in big biases towards these majority languages, but who thinks about the other language-speakers?</a:t>
            </a:r>
          </a:p>
        </p:txBody>
      </p:sp>
      <p:sp>
        <p:nvSpPr>
          <p:cNvPr id="7" name="Content Placeholder 2">
            <a:extLst>
              <a:ext uri="{FF2B5EF4-FFF2-40B4-BE49-F238E27FC236}">
                <a16:creationId xmlns:a16="http://schemas.microsoft.com/office/drawing/2014/main" id="{1ECBC865-DA5A-BAED-377D-20193E39BE44}"/>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pic>
        <p:nvPicPr>
          <p:cNvPr id="6" name="Picture 5">
            <a:extLst>
              <a:ext uri="{FF2B5EF4-FFF2-40B4-BE49-F238E27FC236}">
                <a16:creationId xmlns:a16="http://schemas.microsoft.com/office/drawing/2014/main" id="{90746A0A-6103-9B6B-E1C1-D8E442C9C2F1}"/>
              </a:ext>
            </a:extLst>
          </p:cNvPr>
          <p:cNvPicPr>
            <a:picLocks noChangeAspect="1"/>
          </p:cNvPicPr>
          <p:nvPr/>
        </p:nvPicPr>
        <p:blipFill>
          <a:blip r:embed="rId3"/>
          <a:stretch>
            <a:fillRect/>
          </a:stretch>
        </p:blipFill>
        <p:spPr>
          <a:xfrm>
            <a:off x="2571613" y="5282435"/>
            <a:ext cx="1271982" cy="712310"/>
          </a:xfrm>
          <a:prstGeom prst="rect">
            <a:avLst/>
          </a:prstGeom>
        </p:spPr>
      </p:pic>
      <p:pic>
        <p:nvPicPr>
          <p:cNvPr id="8198" name="Picture 6" descr="EUSKAL HERRIA ::: BASQUE COUNTRY">
            <a:extLst>
              <a:ext uri="{FF2B5EF4-FFF2-40B4-BE49-F238E27FC236}">
                <a16:creationId xmlns:a16="http://schemas.microsoft.com/office/drawing/2014/main" id="{6CA476F9-9643-C0A8-B6DA-8A2198EC5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92" y="2287820"/>
            <a:ext cx="2690559" cy="35772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3FA083A-E329-F5EE-2128-100AF701255F}"/>
              </a:ext>
            </a:extLst>
          </p:cNvPr>
          <p:cNvSpPr txBox="1"/>
          <p:nvPr/>
        </p:nvSpPr>
        <p:spPr>
          <a:xfrm>
            <a:off x="4429035" y="2690336"/>
            <a:ext cx="5868851" cy="1754326"/>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solidFill>
              </a:rPr>
              <a:t>Around 806,000 people speak Basque, but in the Basque Country, only 30.6% of the population over 16 years old speaks Basque</a:t>
            </a:r>
          </a:p>
          <a:p>
            <a:pPr marL="285750" indent="-285750">
              <a:buFont typeface="Arial" panose="020B0604020202020204" pitchFamily="34" charset="0"/>
              <a:buChar char="•"/>
            </a:pPr>
            <a:r>
              <a:rPr lang="en-US" b="0" dirty="0">
                <a:solidFill>
                  <a:schemeClr val="bg1"/>
                </a:solidFill>
              </a:rPr>
              <a:t>It is unrelated to all known languages</a:t>
            </a:r>
          </a:p>
          <a:p>
            <a:pPr marL="285750" indent="-285750">
              <a:buFont typeface="Arial" panose="020B0604020202020204" pitchFamily="34" charset="0"/>
              <a:buChar char="•"/>
            </a:pPr>
            <a:r>
              <a:rPr lang="en-US" b="0" dirty="0">
                <a:solidFill>
                  <a:schemeClr val="bg1"/>
                </a:solidFill>
              </a:rPr>
              <a:t>Its origin is older than that of any other language in Europe</a:t>
            </a:r>
          </a:p>
        </p:txBody>
      </p:sp>
      <p:sp>
        <p:nvSpPr>
          <p:cNvPr id="14" name="TextBox 13">
            <a:extLst>
              <a:ext uri="{FF2B5EF4-FFF2-40B4-BE49-F238E27FC236}">
                <a16:creationId xmlns:a16="http://schemas.microsoft.com/office/drawing/2014/main" id="{A5A94CA3-1690-173D-7540-51825A3639C8}"/>
              </a:ext>
            </a:extLst>
          </p:cNvPr>
          <p:cNvSpPr txBox="1"/>
          <p:nvPr/>
        </p:nvSpPr>
        <p:spPr>
          <a:xfrm>
            <a:off x="4221544" y="2260231"/>
            <a:ext cx="6106884" cy="369332"/>
          </a:xfrm>
          <a:prstGeom prst="rect">
            <a:avLst/>
          </a:prstGeom>
          <a:noFill/>
        </p:spPr>
        <p:txBody>
          <a:bodyPr wrap="square">
            <a:spAutoFit/>
          </a:bodyPr>
          <a:lstStyle/>
          <a:p>
            <a:r>
              <a:rPr lang="en-US" b="0" u="sng" dirty="0">
                <a:solidFill>
                  <a:schemeClr val="bg1"/>
                </a:solidFill>
              </a:rPr>
              <a:t>Some fun facts:</a:t>
            </a:r>
          </a:p>
        </p:txBody>
      </p:sp>
    </p:spTree>
    <p:extLst>
      <p:ext uri="{BB962C8B-B14F-4D97-AF65-F5344CB8AC3E}">
        <p14:creationId xmlns:p14="http://schemas.microsoft.com/office/powerpoint/2010/main" val="28960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35714C-ABA0-65F2-4B6E-22ED1CD71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29417-F006-AB7F-E215-992EB74AF01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Basque as a minority language</a:t>
            </a:r>
          </a:p>
        </p:txBody>
      </p:sp>
      <p:sp>
        <p:nvSpPr>
          <p:cNvPr id="3" name="Content Placeholder 2">
            <a:extLst>
              <a:ext uri="{FF2B5EF4-FFF2-40B4-BE49-F238E27FC236}">
                <a16:creationId xmlns:a16="http://schemas.microsoft.com/office/drawing/2014/main" id="{6B0F2B40-11AC-70FE-5C39-865A0095C57D}"/>
              </a:ext>
            </a:extLst>
          </p:cNvPr>
          <p:cNvSpPr>
            <a:spLocks noGrp="1"/>
          </p:cNvSpPr>
          <p:nvPr>
            <p:ph sz="quarter" idx="10"/>
          </p:nvPr>
        </p:nvSpPr>
        <p:spPr>
          <a:xfrm>
            <a:off x="594483" y="1181303"/>
            <a:ext cx="11499546" cy="976814"/>
          </a:xfrm>
        </p:spPr>
        <p:txBody>
          <a:bodyPr>
            <a:normAutofit/>
          </a:bodyPr>
          <a:lstStyle/>
          <a:p>
            <a:r>
              <a:rPr lang="en-US" b="0" dirty="0">
                <a:solidFill>
                  <a:schemeClr val="bg1"/>
                </a:solidFill>
              </a:rPr>
              <a:t>Increased efforts towards LLMs on minority languages:</a:t>
            </a:r>
          </a:p>
        </p:txBody>
      </p:sp>
      <p:sp>
        <p:nvSpPr>
          <p:cNvPr id="8" name="Rectangle 1">
            <a:extLst>
              <a:ext uri="{FF2B5EF4-FFF2-40B4-BE49-F238E27FC236}">
                <a16:creationId xmlns:a16="http://schemas.microsoft.com/office/drawing/2014/main" id="{5F8E9C42-1CC2-1261-C1B0-927C4FFB956C}"/>
              </a:ext>
            </a:extLst>
          </p:cNvPr>
          <p:cNvSpPr>
            <a:spLocks noChangeArrowheads="1"/>
          </p:cNvSpPr>
          <p:nvPr/>
        </p:nvSpPr>
        <p:spPr bwMode="auto">
          <a:xfrm>
            <a:off x="740226" y="1683199"/>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strike="noStrike" cap="none" normalizeH="0" baseline="0" dirty="0">
                <a:ln>
                  <a:noFill/>
                </a:ln>
                <a:solidFill>
                  <a:schemeClr val="bg1"/>
                </a:solidFill>
                <a:effectLst/>
                <a:latin typeface="Arial" panose="020B0604020202020204" pitchFamily="34" charset="0"/>
              </a:rPr>
              <a:t>Perez, N., Cuadros, M., &amp; Bengoetxea, J. (2024). </a:t>
            </a:r>
            <a:r>
              <a:rPr kumimoji="0" lang="en-US" altLang="en-US" sz="1800" i="1" strike="noStrike" cap="none" normalizeH="0" baseline="0" dirty="0">
                <a:ln>
                  <a:noFill/>
                </a:ln>
                <a:solidFill>
                  <a:schemeClr val="bg1"/>
                </a:solidFill>
                <a:effectLst/>
                <a:latin typeface="Arial" panose="020B0604020202020204" pitchFamily="34" charset="0"/>
              </a:rPr>
              <a:t>EuSQuAD: Automatically Translated and Aligned SQuAD2.0 for Basque</a:t>
            </a:r>
            <a:r>
              <a:rPr kumimoji="0" lang="en-US" altLang="en-US" sz="1800" b="0" i="0" strike="noStrike" cap="none" normalizeH="0" baseline="0" dirty="0">
                <a:ln>
                  <a:noFill/>
                </a:ln>
                <a:solidFill>
                  <a:schemeClr val="bg1"/>
                </a:solidFill>
                <a:effectLst/>
                <a:latin typeface="Arial" panose="020B0604020202020204" pitchFamily="34" charset="0"/>
              </a:rPr>
              <a:t>. ArXiv. https://arxiv.org/abs/2404.12177</a:t>
            </a:r>
          </a:p>
        </p:txBody>
      </p:sp>
      <p:sp>
        <p:nvSpPr>
          <p:cNvPr id="11" name="Rectangle 3">
            <a:extLst>
              <a:ext uri="{FF2B5EF4-FFF2-40B4-BE49-F238E27FC236}">
                <a16:creationId xmlns:a16="http://schemas.microsoft.com/office/drawing/2014/main" id="{23520A6E-9C93-A54A-AA25-471EFA015FA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9205F0F8-A8AA-41D6-42F6-5704EDD53B73}"/>
              </a:ext>
            </a:extLst>
          </p:cNvPr>
          <p:cNvSpPr>
            <a:spLocks noChangeArrowheads="1"/>
          </p:cNvSpPr>
          <p:nvPr/>
        </p:nvSpPr>
        <p:spPr bwMode="auto">
          <a:xfrm>
            <a:off x="944442" y="2582289"/>
            <a:ext cx="500582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Roboto Mono" panose="020F0502020204030204" pitchFamily="49" charset="0"/>
              </a:rPr>
              <a:t>Beyoncé Giselle Knowles-Carter (/biːˈjɒnseɪ/ bee-YON-say) (born September 4, 1981) is an American singer, songwriter, record producer and actress. Born and raised in Houston, Texas, she performed in various singing and dancing competitions as a child, and rose to fame in the late 1990s as lead singer of R&amp;B girl-group Destiny's Child. Managed by her father, Mathew Knowles, the group became one of the world's best-selling girl groups of all time. Their hiatus saw the release of Beyoncé's debut album, Dangerously in Love (2003), which established her as a solo artist worldwide, earned five Grammy Awards and featured the Billboard Hot 100 number-one singles "Crazy in Love" and "Baby Boy".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29ECB5C3-0963-505E-BF80-4252CB1CB3ED}"/>
              </a:ext>
            </a:extLst>
          </p:cNvPr>
          <p:cNvSpPr>
            <a:spLocks noChangeArrowheads="1"/>
          </p:cNvSpPr>
          <p:nvPr/>
        </p:nvSpPr>
        <p:spPr bwMode="auto">
          <a:xfrm>
            <a:off x="6378225" y="2628224"/>
            <a:ext cx="5005826"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000" dirty="0">
                <a:solidFill>
                  <a:schemeClr val="bg1"/>
                </a:solidFill>
                <a:latin typeface="Roboto Mono" panose="020F0502020204030204" pitchFamily="49" charset="0"/>
              </a:rPr>
              <a:t>Beyonce Giselle Knowles-Carter (New York, Ameriketako Estatu Batuak, 1981eko irailaren 4a) estatubatuar abeslari, kantautore, ekoizle eta aktorea da. Houstonen (Texas) jaio eta hazi zen, eta txikitan hainbat kantu eta dantza lehiaketatan aritu zen, eta 1990eko hamarkadaren amaieran Destiny 's Child R &amp; B neska taldeko abeslari nagusi gisa ospea lortu zuen. Bere aitak, Mathew Knowlesek, zuzentzen zuen taldea munduko neska talde salduenetako bat bihurtu zen. Haien hiatoek Beyonceren debut albuma argitaratu zuten, Dangerously in Love (2003), mundu osoan bakarlari gisa ezarri zuena, bost Grammy Sari irabazi zituen eta \"Crazy in Love\" eta \"Baby Boy\" singleak aurkeztu zituen.</a:t>
            </a:r>
          </a:p>
        </p:txBody>
      </p:sp>
      <p:sp>
        <p:nvSpPr>
          <p:cNvPr id="17" name="TextBox 16">
            <a:extLst>
              <a:ext uri="{FF2B5EF4-FFF2-40B4-BE49-F238E27FC236}">
                <a16:creationId xmlns:a16="http://schemas.microsoft.com/office/drawing/2014/main" id="{1D5A1659-AA47-3F9B-3EAE-5F8516E2F132}"/>
              </a:ext>
            </a:extLst>
          </p:cNvPr>
          <p:cNvSpPr txBox="1"/>
          <p:nvPr/>
        </p:nvSpPr>
        <p:spPr>
          <a:xfrm>
            <a:off x="6344256" y="4791102"/>
            <a:ext cx="6107288" cy="246221"/>
          </a:xfrm>
          <a:prstGeom prst="rect">
            <a:avLst/>
          </a:prstGeom>
          <a:noFill/>
        </p:spPr>
        <p:txBody>
          <a:bodyPr wrap="square">
            <a:spAutoFit/>
          </a:bodyPr>
          <a:lstStyle/>
          <a:p>
            <a:r>
              <a:rPr lang="en-US" sz="1000" dirty="0">
                <a:solidFill>
                  <a:schemeClr val="bg1"/>
                </a:solidFill>
                <a:latin typeface="Roboto Mono" panose="020F0502020204030204" pitchFamily="49" charset="0"/>
              </a:rPr>
              <a:t>Noiz hasi zen Beyonce ezagun egiten?</a:t>
            </a:r>
          </a:p>
        </p:txBody>
      </p:sp>
      <p:sp>
        <p:nvSpPr>
          <p:cNvPr id="18" name="TextBox 17">
            <a:extLst>
              <a:ext uri="{FF2B5EF4-FFF2-40B4-BE49-F238E27FC236}">
                <a16:creationId xmlns:a16="http://schemas.microsoft.com/office/drawing/2014/main" id="{85A6EA38-67B3-E0B3-8B37-9B2F45DB7BF0}"/>
              </a:ext>
            </a:extLst>
          </p:cNvPr>
          <p:cNvSpPr txBox="1"/>
          <p:nvPr/>
        </p:nvSpPr>
        <p:spPr>
          <a:xfrm>
            <a:off x="944442" y="4791102"/>
            <a:ext cx="6107288" cy="246221"/>
          </a:xfrm>
          <a:prstGeom prst="rect">
            <a:avLst/>
          </a:prstGeom>
          <a:noFill/>
        </p:spPr>
        <p:txBody>
          <a:bodyPr wrap="square">
            <a:spAutoFit/>
          </a:bodyPr>
          <a:lstStyle/>
          <a:p>
            <a:r>
              <a:rPr lang="en-US" sz="1000" dirty="0">
                <a:solidFill>
                  <a:schemeClr val="bg1"/>
                </a:solidFill>
                <a:latin typeface="Roboto Mono" panose="020F0502020204030204" pitchFamily="49" charset="0"/>
              </a:rPr>
              <a:t>When did Beyonce start becoming popular?</a:t>
            </a:r>
          </a:p>
        </p:txBody>
      </p:sp>
      <p:sp>
        <p:nvSpPr>
          <p:cNvPr id="19" name="TextBox 18">
            <a:extLst>
              <a:ext uri="{FF2B5EF4-FFF2-40B4-BE49-F238E27FC236}">
                <a16:creationId xmlns:a16="http://schemas.microsoft.com/office/drawing/2014/main" id="{D2ABE8B3-76F1-3265-8821-DA3FBC75517C}"/>
              </a:ext>
            </a:extLst>
          </p:cNvPr>
          <p:cNvSpPr txBox="1"/>
          <p:nvPr/>
        </p:nvSpPr>
        <p:spPr>
          <a:xfrm>
            <a:off x="6344256" y="5261209"/>
            <a:ext cx="6107288" cy="400110"/>
          </a:xfrm>
          <a:prstGeom prst="rect">
            <a:avLst/>
          </a:prstGeom>
          <a:noFill/>
        </p:spPr>
        <p:txBody>
          <a:bodyPr wrap="square">
            <a:spAutoFit/>
          </a:bodyPr>
          <a:lstStyle/>
          <a:p>
            <a:r>
              <a:rPr lang="en-US" sz="1000" dirty="0">
                <a:solidFill>
                  <a:schemeClr val="bg1"/>
                </a:solidFill>
                <a:latin typeface="Roboto Mono" panose="020F0502020204030204" pitchFamily="49" charset="0"/>
              </a:rPr>
              <a:t>{"text": ["1990eko hamarkadaren amaieran"],</a:t>
            </a:r>
          </a:p>
          <a:p>
            <a:r>
              <a:rPr lang="en-US" sz="1000" dirty="0">
                <a:solidFill>
                  <a:schemeClr val="bg1"/>
                </a:solidFill>
                <a:latin typeface="Roboto Mono" panose="020F0502020204030204" pitchFamily="49" charset="0"/>
              </a:rPr>
              <a:t> "answer_start": [253]}}</a:t>
            </a:r>
          </a:p>
        </p:txBody>
      </p:sp>
      <p:sp>
        <p:nvSpPr>
          <p:cNvPr id="20" name="TextBox 19">
            <a:extLst>
              <a:ext uri="{FF2B5EF4-FFF2-40B4-BE49-F238E27FC236}">
                <a16:creationId xmlns:a16="http://schemas.microsoft.com/office/drawing/2014/main" id="{B641BC81-D681-E28D-FDAA-4B3E3FF8CD06}"/>
              </a:ext>
            </a:extLst>
          </p:cNvPr>
          <p:cNvSpPr txBox="1"/>
          <p:nvPr/>
        </p:nvSpPr>
        <p:spPr>
          <a:xfrm>
            <a:off x="944442" y="5261209"/>
            <a:ext cx="6107288" cy="400110"/>
          </a:xfrm>
          <a:prstGeom prst="rect">
            <a:avLst/>
          </a:prstGeom>
          <a:noFill/>
        </p:spPr>
        <p:txBody>
          <a:bodyPr wrap="square">
            <a:spAutoFit/>
          </a:bodyPr>
          <a:lstStyle/>
          <a:p>
            <a:r>
              <a:rPr lang="en-US" sz="1000" dirty="0">
                <a:solidFill>
                  <a:schemeClr val="bg1"/>
                </a:solidFill>
                <a:latin typeface="Roboto Mono" panose="020F0502020204030204" pitchFamily="49" charset="0"/>
              </a:rPr>
              <a:t>{"text": [ "in the late 1990s" ],</a:t>
            </a:r>
          </a:p>
          <a:p>
            <a:r>
              <a:rPr lang="en-US" sz="1000" dirty="0">
                <a:solidFill>
                  <a:schemeClr val="bg1"/>
                </a:solidFill>
                <a:latin typeface="Roboto Mono" panose="020F0502020204030204" pitchFamily="49" charset="0"/>
              </a:rPr>
              <a:t>"answer_start": [ 269 ] }</a:t>
            </a:r>
          </a:p>
        </p:txBody>
      </p:sp>
      <p:sp>
        <p:nvSpPr>
          <p:cNvPr id="21" name="TextBox 20">
            <a:extLst>
              <a:ext uri="{FF2B5EF4-FFF2-40B4-BE49-F238E27FC236}">
                <a16:creationId xmlns:a16="http://schemas.microsoft.com/office/drawing/2014/main" id="{B0E7C612-B0CC-42E4-6407-6FB2C2B0DE9D}"/>
              </a:ext>
            </a:extLst>
          </p:cNvPr>
          <p:cNvSpPr txBox="1"/>
          <p:nvPr/>
        </p:nvSpPr>
        <p:spPr>
          <a:xfrm>
            <a:off x="2177229" y="6020978"/>
            <a:ext cx="7546078" cy="369332"/>
          </a:xfrm>
          <a:prstGeom prst="rect">
            <a:avLst/>
          </a:prstGeom>
          <a:noFill/>
        </p:spPr>
        <p:txBody>
          <a:bodyPr wrap="square">
            <a:spAutoFit/>
          </a:bodyPr>
          <a:lstStyle/>
          <a:p>
            <a:r>
              <a:rPr lang="en-US" b="1" u="sng" dirty="0">
                <a:solidFill>
                  <a:srgbClr val="FF0000"/>
                </a:solidFill>
              </a:rPr>
              <a:t>1:1 translation of the SQuAD2.0 Dataset (including negative answers) </a:t>
            </a:r>
          </a:p>
        </p:txBody>
      </p:sp>
    </p:spTree>
    <p:extLst>
      <p:ext uri="{BB962C8B-B14F-4D97-AF65-F5344CB8AC3E}">
        <p14:creationId xmlns:p14="http://schemas.microsoft.com/office/powerpoint/2010/main" val="5683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3" grpId="0"/>
      <p:bldP spid="15"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B335DC-D958-9E3A-E149-2F36BC24A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A5643-42ED-9DFA-2CC5-9F6E73167F49}"/>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Working my way through the task</a:t>
            </a:r>
          </a:p>
        </p:txBody>
      </p:sp>
      <p:sp>
        <p:nvSpPr>
          <p:cNvPr id="3" name="Content Placeholder 2">
            <a:extLst>
              <a:ext uri="{FF2B5EF4-FFF2-40B4-BE49-F238E27FC236}">
                <a16:creationId xmlns:a16="http://schemas.microsoft.com/office/drawing/2014/main" id="{FBE07486-B69B-6330-9508-523511257234}"/>
              </a:ext>
            </a:extLst>
          </p:cNvPr>
          <p:cNvSpPr>
            <a:spLocks noGrp="1"/>
          </p:cNvSpPr>
          <p:nvPr>
            <p:ph sz="quarter" idx="10"/>
          </p:nvPr>
        </p:nvSpPr>
        <p:spPr>
          <a:xfrm>
            <a:off x="594483" y="1181303"/>
            <a:ext cx="11499546" cy="976814"/>
          </a:xfrm>
        </p:spPr>
        <p:txBody>
          <a:bodyPr>
            <a:normAutofit/>
          </a:bodyPr>
          <a:lstStyle/>
          <a:p>
            <a:r>
              <a:rPr lang="en-US" b="0" dirty="0">
                <a:solidFill>
                  <a:schemeClr val="bg1"/>
                </a:solidFill>
              </a:rPr>
              <a:t>My first approach: try to replicate a previous implementation (using SQuAD2.0, and BERT)</a:t>
            </a:r>
          </a:p>
          <a:p>
            <a:r>
              <a:rPr lang="en-US" dirty="0">
                <a:solidFill>
                  <a:schemeClr val="bg1"/>
                </a:solidFill>
              </a:rPr>
              <a:t>The BERT model</a:t>
            </a:r>
          </a:p>
          <a:p>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32BEA729-EA92-C5CB-C022-0FF4150A656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E10A7000-549F-CC7E-45C6-5FB77CD83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147" y="1844805"/>
            <a:ext cx="4346040" cy="1477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5B6F6F-0E42-2BF8-C84A-1125080E49CF}"/>
              </a:ext>
            </a:extLst>
          </p:cNvPr>
          <p:cNvSpPr txBox="1"/>
          <p:nvPr/>
        </p:nvSpPr>
        <p:spPr>
          <a:xfrm>
            <a:off x="914398" y="3645372"/>
            <a:ext cx="5868851" cy="2031325"/>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solidFill>
              </a:rPr>
              <a:t>Self-supervised pre-training on English corpus:</a:t>
            </a:r>
          </a:p>
          <a:p>
            <a:pPr marL="742950" lvl="1" indent="-285750">
              <a:buFont typeface="Arial" panose="020B0604020202020204" pitchFamily="34" charset="0"/>
              <a:buChar char="•"/>
            </a:pPr>
            <a:r>
              <a:rPr lang="en-US" dirty="0">
                <a:solidFill>
                  <a:schemeClr val="bg1"/>
                </a:solidFill>
              </a:rPr>
              <a:t>Masked Language Modelling (try  to predict missing word)</a:t>
            </a:r>
          </a:p>
          <a:p>
            <a:pPr marL="742950" lvl="1" indent="-285750">
              <a:buFont typeface="Arial" panose="020B0604020202020204" pitchFamily="34" charset="0"/>
              <a:buChar char="•"/>
            </a:pPr>
            <a:r>
              <a:rPr lang="en-US" b="0" dirty="0">
                <a:solidFill>
                  <a:schemeClr val="bg1"/>
                </a:solidFill>
              </a:rPr>
              <a:t>Next Sentence Prediction (learn if the next sentence is a continuation of a given sentence)</a:t>
            </a:r>
          </a:p>
          <a:p>
            <a:pPr marL="285750" indent="-285750">
              <a:buFont typeface="Arial" panose="020B0604020202020204" pitchFamily="34" charset="0"/>
              <a:buChar char="•"/>
            </a:pPr>
            <a:r>
              <a:rPr lang="en-US" b="0" dirty="0">
                <a:solidFill>
                  <a:schemeClr val="bg1"/>
                </a:solidFill>
              </a:rPr>
              <a:t>Has </a:t>
            </a:r>
            <a:r>
              <a:rPr lang="en-US" b="1" dirty="0">
                <a:solidFill>
                  <a:schemeClr val="bg1"/>
                </a:solidFill>
              </a:rPr>
              <a:t>bidirectional understanding </a:t>
            </a:r>
            <a:r>
              <a:rPr lang="en-US" b="0" dirty="0">
                <a:solidFill>
                  <a:schemeClr val="bg1"/>
                </a:solidFill>
              </a:rPr>
              <a:t>of sen</a:t>
            </a:r>
            <a:r>
              <a:rPr lang="en-US" dirty="0">
                <a:solidFill>
                  <a:schemeClr val="bg1"/>
                </a:solidFill>
              </a:rPr>
              <a:t>tences</a:t>
            </a:r>
          </a:p>
          <a:p>
            <a:pPr marL="285750" indent="-285750">
              <a:buFont typeface="Arial" panose="020B0604020202020204" pitchFamily="34" charset="0"/>
              <a:buChar char="•"/>
            </a:pPr>
            <a:endParaRPr lang="en-US" b="0" dirty="0">
              <a:solidFill>
                <a:schemeClr val="bg1"/>
              </a:solidFill>
            </a:endParaRPr>
          </a:p>
        </p:txBody>
      </p:sp>
      <p:sp>
        <p:nvSpPr>
          <p:cNvPr id="5" name="Arrow: Right 4">
            <a:extLst>
              <a:ext uri="{FF2B5EF4-FFF2-40B4-BE49-F238E27FC236}">
                <a16:creationId xmlns:a16="http://schemas.microsoft.com/office/drawing/2014/main" id="{478188AC-902D-B5FB-9569-0BA707347566}"/>
              </a:ext>
            </a:extLst>
          </p:cNvPr>
          <p:cNvSpPr/>
          <p:nvPr/>
        </p:nvSpPr>
        <p:spPr>
          <a:xfrm>
            <a:off x="6429167" y="4359208"/>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774E78-849D-B4B6-EE19-F17CD37DE9AF}"/>
              </a:ext>
            </a:extLst>
          </p:cNvPr>
          <p:cNvSpPr txBox="1"/>
          <p:nvPr/>
        </p:nvSpPr>
        <p:spPr>
          <a:xfrm>
            <a:off x="7313787" y="4025642"/>
            <a:ext cx="2262819" cy="923330"/>
          </a:xfrm>
          <a:prstGeom prst="rect">
            <a:avLst/>
          </a:prstGeom>
          <a:noFill/>
        </p:spPr>
        <p:txBody>
          <a:bodyPr wrap="square" rtlCol="0">
            <a:spAutoFit/>
          </a:bodyPr>
          <a:lstStyle/>
          <a:p>
            <a:pPr algn="ctr"/>
            <a:r>
              <a:rPr lang="en-US" dirty="0">
                <a:solidFill>
                  <a:schemeClr val="bg1"/>
                </a:solidFill>
              </a:rPr>
              <a:t>Inner Representation of Language using 110M parameters</a:t>
            </a:r>
          </a:p>
        </p:txBody>
      </p:sp>
      <p:sp>
        <p:nvSpPr>
          <p:cNvPr id="23" name="TextBox 22">
            <a:extLst>
              <a:ext uri="{FF2B5EF4-FFF2-40B4-BE49-F238E27FC236}">
                <a16:creationId xmlns:a16="http://schemas.microsoft.com/office/drawing/2014/main" id="{07AE20D8-66E4-5CEC-5233-7AE86E2F6AC2}"/>
              </a:ext>
            </a:extLst>
          </p:cNvPr>
          <p:cNvSpPr txBox="1"/>
          <p:nvPr/>
        </p:nvSpPr>
        <p:spPr>
          <a:xfrm>
            <a:off x="321879" y="6433948"/>
            <a:ext cx="6107288" cy="369332"/>
          </a:xfrm>
          <a:prstGeom prst="rect">
            <a:avLst/>
          </a:prstGeom>
          <a:noFill/>
        </p:spPr>
        <p:txBody>
          <a:bodyPr wrap="square">
            <a:spAutoFit/>
          </a:bodyPr>
          <a:lstStyle/>
          <a:p>
            <a:r>
              <a:rPr lang="en-US" dirty="0">
                <a:solidFill>
                  <a:schemeClr val="bg1"/>
                </a:solidFill>
              </a:rPr>
              <a:t>https://huggingface.co/google-bert/bert-base-uncased</a:t>
            </a:r>
          </a:p>
        </p:txBody>
      </p:sp>
    </p:spTree>
    <p:extLst>
      <p:ext uri="{BB962C8B-B14F-4D97-AF65-F5344CB8AC3E}">
        <p14:creationId xmlns:p14="http://schemas.microsoft.com/office/powerpoint/2010/main" val="1977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E489E8D-35CA-87AF-50D9-4C0089D62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D821-BE92-BB1D-B7A9-77FB401B6C1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Working my way through the task</a:t>
            </a:r>
          </a:p>
        </p:txBody>
      </p:sp>
      <p:sp>
        <p:nvSpPr>
          <p:cNvPr id="3" name="Content Placeholder 2">
            <a:extLst>
              <a:ext uri="{FF2B5EF4-FFF2-40B4-BE49-F238E27FC236}">
                <a16:creationId xmlns:a16="http://schemas.microsoft.com/office/drawing/2014/main" id="{9FC3960A-BCC7-9169-443B-25813E096BE4}"/>
              </a:ext>
            </a:extLst>
          </p:cNvPr>
          <p:cNvSpPr>
            <a:spLocks noGrp="1"/>
          </p:cNvSpPr>
          <p:nvPr>
            <p:ph sz="quarter" idx="10"/>
          </p:nvPr>
        </p:nvSpPr>
        <p:spPr>
          <a:xfrm>
            <a:off x="594483" y="1181303"/>
            <a:ext cx="11499546" cy="976814"/>
          </a:xfrm>
        </p:spPr>
        <p:txBody>
          <a:bodyPr>
            <a:normAutofit/>
          </a:bodyPr>
          <a:lstStyle/>
          <a:p>
            <a:r>
              <a:rPr lang="en-US" dirty="0">
                <a:solidFill>
                  <a:schemeClr val="bg1"/>
                </a:solidFill>
              </a:rPr>
              <a:t>The BERT model</a:t>
            </a:r>
          </a:p>
          <a:p>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27BBD456-10D5-C45C-48B4-99C8944A4BA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BE7EC85B-E40E-24E1-4BEC-729885981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583" y="1085048"/>
            <a:ext cx="1964084" cy="6677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E02051-4AB6-6AEB-AEC8-0A852564FA40}"/>
              </a:ext>
            </a:extLst>
          </p:cNvPr>
          <p:cNvSpPr txBox="1"/>
          <p:nvPr/>
        </p:nvSpPr>
        <p:spPr>
          <a:xfrm>
            <a:off x="594483" y="2019314"/>
            <a:ext cx="7054917" cy="369332"/>
          </a:xfrm>
          <a:prstGeom prst="rect">
            <a:avLst/>
          </a:prstGeom>
          <a:noFill/>
        </p:spPr>
        <p:txBody>
          <a:bodyPr wrap="square">
            <a:spAutoFit/>
          </a:bodyPr>
          <a:lstStyle/>
          <a:p>
            <a:r>
              <a:rPr lang="en-US" dirty="0">
                <a:solidFill>
                  <a:schemeClr val="bg1"/>
                </a:solidFill>
              </a:rPr>
              <a:t>How do we train it to predict an answer from a given text?</a:t>
            </a:r>
            <a:endParaRPr lang="en-US" b="0" dirty="0">
              <a:solidFill>
                <a:schemeClr val="bg1"/>
              </a:solidFill>
            </a:endParaRPr>
          </a:p>
        </p:txBody>
      </p:sp>
      <p:sp>
        <p:nvSpPr>
          <p:cNvPr id="10" name="TextBox 9">
            <a:extLst>
              <a:ext uri="{FF2B5EF4-FFF2-40B4-BE49-F238E27FC236}">
                <a16:creationId xmlns:a16="http://schemas.microsoft.com/office/drawing/2014/main" id="{6AF1F736-4538-8FD9-4F25-0A1B14B2F9AE}"/>
              </a:ext>
            </a:extLst>
          </p:cNvPr>
          <p:cNvSpPr txBox="1"/>
          <p:nvPr/>
        </p:nvSpPr>
        <p:spPr>
          <a:xfrm>
            <a:off x="594483" y="2651081"/>
            <a:ext cx="2262819" cy="369332"/>
          </a:xfrm>
          <a:prstGeom prst="rect">
            <a:avLst/>
          </a:prstGeom>
          <a:noFill/>
        </p:spPr>
        <p:txBody>
          <a:bodyPr wrap="square" rtlCol="0">
            <a:spAutoFit/>
          </a:bodyPr>
          <a:lstStyle/>
          <a:p>
            <a:pPr algn="ctr"/>
            <a:r>
              <a:rPr lang="en-US" b="1" dirty="0">
                <a:solidFill>
                  <a:schemeClr val="bg1"/>
                </a:solidFill>
              </a:rPr>
              <a:t>Very clever solution:</a:t>
            </a:r>
          </a:p>
        </p:txBody>
      </p:sp>
      <p:sp>
        <p:nvSpPr>
          <p:cNvPr id="12" name="TextBox 11">
            <a:extLst>
              <a:ext uri="{FF2B5EF4-FFF2-40B4-BE49-F238E27FC236}">
                <a16:creationId xmlns:a16="http://schemas.microsoft.com/office/drawing/2014/main" id="{F019CCBD-9440-1C4D-7102-F8672C336886}"/>
              </a:ext>
            </a:extLst>
          </p:cNvPr>
          <p:cNvSpPr txBox="1"/>
          <p:nvPr/>
        </p:nvSpPr>
        <p:spPr>
          <a:xfrm>
            <a:off x="707372" y="3023455"/>
            <a:ext cx="5868851" cy="2031325"/>
          </a:xfrm>
          <a:prstGeom prst="rect">
            <a:avLst/>
          </a:prstGeom>
          <a:noFill/>
        </p:spPr>
        <p:txBody>
          <a:bodyPr wrap="square" rtlCol="0">
            <a:spAutoFit/>
          </a:bodyPr>
          <a:lstStyle/>
          <a:p>
            <a:pPr marL="342900" indent="-342900">
              <a:buFont typeface="+mj-lt"/>
              <a:buAutoNum type="arabicPeriod"/>
            </a:pPr>
            <a:r>
              <a:rPr lang="en-US" dirty="0">
                <a:solidFill>
                  <a:schemeClr val="bg1"/>
                </a:solidFill>
              </a:rPr>
              <a:t>Feed it the </a:t>
            </a:r>
            <a:r>
              <a:rPr lang="en-US" u="sng" dirty="0">
                <a:solidFill>
                  <a:schemeClr val="bg1"/>
                </a:solidFill>
              </a:rPr>
              <a:t>tokenized</a:t>
            </a:r>
            <a:r>
              <a:rPr lang="en-US" dirty="0">
                <a:solidFill>
                  <a:schemeClr val="bg1"/>
                </a:solidFill>
              </a:rPr>
              <a:t> </a:t>
            </a:r>
            <a:r>
              <a:rPr lang="en-US" i="1" dirty="0">
                <a:solidFill>
                  <a:schemeClr val="accent6"/>
                </a:solidFill>
              </a:rPr>
              <a:t>context</a:t>
            </a:r>
            <a:r>
              <a:rPr lang="en-US" i="1" dirty="0">
                <a:solidFill>
                  <a:schemeClr val="bg1"/>
                </a:solidFill>
              </a:rPr>
              <a:t>,</a:t>
            </a:r>
            <a:r>
              <a:rPr lang="en-US" dirty="0">
                <a:solidFill>
                  <a:schemeClr val="bg1"/>
                </a:solidFill>
              </a:rPr>
              <a:t> </a:t>
            </a:r>
            <a:r>
              <a:rPr lang="en-US" i="1" dirty="0">
                <a:solidFill>
                  <a:schemeClr val="accent4"/>
                </a:solidFill>
              </a:rPr>
              <a:t>question</a:t>
            </a:r>
            <a:r>
              <a:rPr lang="en-US" dirty="0">
                <a:solidFill>
                  <a:schemeClr val="bg1"/>
                </a:solidFill>
              </a:rPr>
              <a:t> and </a:t>
            </a:r>
            <a:r>
              <a:rPr lang="en-US" i="1" dirty="0">
                <a:solidFill>
                  <a:schemeClr val="accent2"/>
                </a:solidFill>
              </a:rPr>
              <a:t>answer</a:t>
            </a:r>
          </a:p>
          <a:p>
            <a:pPr marL="342900" indent="-342900">
              <a:buFont typeface="+mj-lt"/>
              <a:buAutoNum type="arabicPeriod"/>
            </a:pPr>
            <a:r>
              <a:rPr lang="en-US" dirty="0">
                <a:solidFill>
                  <a:schemeClr val="bg1"/>
                </a:solidFill>
              </a:rPr>
              <a:t>For each </a:t>
            </a:r>
            <a:r>
              <a:rPr lang="en-US" u="sng" dirty="0">
                <a:solidFill>
                  <a:schemeClr val="bg1"/>
                </a:solidFill>
              </a:rPr>
              <a:t>token</a:t>
            </a:r>
            <a:r>
              <a:rPr lang="en-US" dirty="0">
                <a:solidFill>
                  <a:schemeClr val="bg1"/>
                </a:solidFill>
              </a:rPr>
              <a:t> in the </a:t>
            </a:r>
            <a:r>
              <a:rPr lang="en-US" i="1" dirty="0">
                <a:solidFill>
                  <a:schemeClr val="accent6"/>
                </a:solidFill>
              </a:rPr>
              <a:t>context</a:t>
            </a:r>
            <a:r>
              <a:rPr lang="en-US" dirty="0">
                <a:solidFill>
                  <a:schemeClr val="bg1"/>
                </a:solidFill>
              </a:rPr>
              <a:t>, predict the probabilities of it being either the start or the end of the </a:t>
            </a:r>
            <a:r>
              <a:rPr lang="en-US" i="1" dirty="0">
                <a:solidFill>
                  <a:schemeClr val="accent2"/>
                </a:solidFill>
              </a:rPr>
              <a:t>answer</a:t>
            </a:r>
            <a:r>
              <a:rPr lang="en-US" i="1" dirty="0">
                <a:solidFill>
                  <a:schemeClr val="bg1"/>
                </a:solidFill>
              </a:rPr>
              <a:t>, </a:t>
            </a:r>
            <a:r>
              <a:rPr lang="en-US" dirty="0">
                <a:solidFill>
                  <a:schemeClr val="bg1"/>
                </a:solidFill>
              </a:rPr>
              <a:t>this process is called predicting the </a:t>
            </a:r>
            <a:r>
              <a:rPr lang="en-US" i="1" dirty="0">
                <a:solidFill>
                  <a:schemeClr val="accent5"/>
                </a:solidFill>
              </a:rPr>
              <a:t>logits</a:t>
            </a:r>
            <a:endParaRPr lang="en-US" i="1" u="sng" dirty="0">
              <a:solidFill>
                <a:schemeClr val="bg1"/>
              </a:solidFill>
            </a:endParaRPr>
          </a:p>
          <a:p>
            <a:pPr marL="342900" indent="-342900">
              <a:buFont typeface="+mj-lt"/>
              <a:buAutoNum type="arabicPeriod"/>
            </a:pPr>
            <a:r>
              <a:rPr lang="en-US" dirty="0">
                <a:solidFill>
                  <a:schemeClr val="bg1"/>
                </a:solidFill>
              </a:rPr>
              <a:t>Compare </a:t>
            </a:r>
            <a:r>
              <a:rPr lang="en-US" dirty="0">
                <a:solidFill>
                  <a:schemeClr val="accent5"/>
                </a:solidFill>
              </a:rPr>
              <a:t>predicted logits </a:t>
            </a:r>
            <a:r>
              <a:rPr lang="en-US" dirty="0">
                <a:solidFill>
                  <a:schemeClr val="bg1"/>
                </a:solidFill>
              </a:rPr>
              <a:t>vs. </a:t>
            </a:r>
            <a:r>
              <a:rPr lang="en-US" dirty="0">
                <a:solidFill>
                  <a:schemeClr val="accent5"/>
                </a:solidFill>
              </a:rPr>
              <a:t>ground truth logits</a:t>
            </a:r>
            <a:r>
              <a:rPr lang="en-US" dirty="0">
                <a:solidFill>
                  <a:schemeClr val="bg1"/>
                </a:solidFill>
              </a:rPr>
              <a:t>:       		</a:t>
            </a:r>
            <a:r>
              <a:rPr lang="en-US" b="1" dirty="0">
                <a:solidFill>
                  <a:schemeClr val="bg1"/>
                </a:solidFill>
              </a:rPr>
              <a:t>cross-entropy-loss</a:t>
            </a:r>
          </a:p>
          <a:p>
            <a:pPr marL="342900" indent="-342900">
              <a:buFont typeface="+mj-lt"/>
              <a:buAutoNum type="arabicPeriod"/>
            </a:pPr>
            <a:r>
              <a:rPr lang="en-US" dirty="0">
                <a:solidFill>
                  <a:schemeClr val="bg1"/>
                </a:solidFill>
              </a:rPr>
              <a:t>Backpropagate</a:t>
            </a:r>
          </a:p>
        </p:txBody>
      </p:sp>
      <p:pic>
        <p:nvPicPr>
          <p:cNvPr id="11268" name="Picture 4" descr="View Diagram">
            <a:extLst>
              <a:ext uri="{FF2B5EF4-FFF2-40B4-BE49-F238E27FC236}">
                <a16:creationId xmlns:a16="http://schemas.microsoft.com/office/drawing/2014/main" id="{8A611332-08D7-AF8C-3CC2-5EE5A325E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792" y="1600232"/>
            <a:ext cx="5294065" cy="43804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85CCC6-5229-8F36-0505-29C7D4B94B7C}"/>
              </a:ext>
            </a:extLst>
          </p:cNvPr>
          <p:cNvSpPr txBox="1"/>
          <p:nvPr/>
        </p:nvSpPr>
        <p:spPr>
          <a:xfrm>
            <a:off x="912288" y="5297679"/>
            <a:ext cx="1051980" cy="369332"/>
          </a:xfrm>
          <a:prstGeom prst="rect">
            <a:avLst/>
          </a:prstGeom>
          <a:noFill/>
        </p:spPr>
        <p:txBody>
          <a:bodyPr wrap="square" rtlCol="0">
            <a:spAutoFit/>
          </a:bodyPr>
          <a:lstStyle/>
          <a:p>
            <a:pPr algn="ctr"/>
            <a:r>
              <a:rPr lang="en-US" b="1" dirty="0">
                <a:solidFill>
                  <a:schemeClr val="bg1"/>
                </a:solidFill>
              </a:rPr>
              <a:t>REPEAT</a:t>
            </a:r>
          </a:p>
        </p:txBody>
      </p:sp>
      <p:sp>
        <p:nvSpPr>
          <p:cNvPr id="8" name="TextBox 7">
            <a:extLst>
              <a:ext uri="{FF2B5EF4-FFF2-40B4-BE49-F238E27FC236}">
                <a16:creationId xmlns:a16="http://schemas.microsoft.com/office/drawing/2014/main" id="{9A7840DA-0087-5174-1FC1-FB5CB1C8C104}"/>
              </a:ext>
            </a:extLst>
          </p:cNvPr>
          <p:cNvSpPr txBox="1"/>
          <p:nvPr/>
        </p:nvSpPr>
        <p:spPr>
          <a:xfrm>
            <a:off x="1847551" y="5307365"/>
            <a:ext cx="432805" cy="369332"/>
          </a:xfrm>
          <a:prstGeom prst="rect">
            <a:avLst/>
          </a:prstGeom>
          <a:noFill/>
        </p:spPr>
        <p:txBody>
          <a:bodyPr wrap="square" rtlCol="0">
            <a:spAutoFit/>
          </a:bodyPr>
          <a:lstStyle/>
          <a:p>
            <a:pPr algn="ctr"/>
            <a:r>
              <a:rPr lang="en-US" b="1" dirty="0">
                <a:solidFill>
                  <a:schemeClr val="bg1"/>
                </a:solidFill>
              </a:rPr>
              <a:t>A</a:t>
            </a:r>
          </a:p>
        </p:txBody>
      </p:sp>
      <p:sp>
        <p:nvSpPr>
          <p:cNvPr id="13" name="TextBox 12">
            <a:extLst>
              <a:ext uri="{FF2B5EF4-FFF2-40B4-BE49-F238E27FC236}">
                <a16:creationId xmlns:a16="http://schemas.microsoft.com/office/drawing/2014/main" id="{17E8CF75-1935-97C5-D5CA-7B6D764C1D59}"/>
              </a:ext>
            </a:extLst>
          </p:cNvPr>
          <p:cNvSpPr txBox="1"/>
          <p:nvPr/>
        </p:nvSpPr>
        <p:spPr>
          <a:xfrm>
            <a:off x="2146982" y="5308968"/>
            <a:ext cx="649728" cy="369332"/>
          </a:xfrm>
          <a:prstGeom prst="rect">
            <a:avLst/>
          </a:prstGeom>
          <a:noFill/>
        </p:spPr>
        <p:txBody>
          <a:bodyPr wrap="square" rtlCol="0">
            <a:spAutoFit/>
          </a:bodyPr>
          <a:lstStyle/>
          <a:p>
            <a:pPr algn="ctr"/>
            <a:r>
              <a:rPr lang="en-US" b="1" dirty="0">
                <a:solidFill>
                  <a:schemeClr val="bg1"/>
                </a:solidFill>
              </a:rPr>
              <a:t>LOT</a:t>
            </a:r>
          </a:p>
        </p:txBody>
      </p:sp>
      <p:sp>
        <p:nvSpPr>
          <p:cNvPr id="14" name="TextBox 13">
            <a:extLst>
              <a:ext uri="{FF2B5EF4-FFF2-40B4-BE49-F238E27FC236}">
                <a16:creationId xmlns:a16="http://schemas.microsoft.com/office/drawing/2014/main" id="{850566DA-67C1-D31C-231D-5DAE0A1DED39}"/>
              </a:ext>
            </a:extLst>
          </p:cNvPr>
          <p:cNvSpPr txBox="1"/>
          <p:nvPr/>
        </p:nvSpPr>
        <p:spPr>
          <a:xfrm>
            <a:off x="2941751" y="5297679"/>
            <a:ext cx="2624458" cy="369332"/>
          </a:xfrm>
          <a:prstGeom prst="rect">
            <a:avLst/>
          </a:prstGeom>
          <a:noFill/>
        </p:spPr>
        <p:txBody>
          <a:bodyPr wrap="square" rtlCol="0">
            <a:spAutoFit/>
          </a:bodyPr>
          <a:lstStyle/>
          <a:p>
            <a:pPr algn="ctr"/>
            <a:r>
              <a:rPr lang="en-US" dirty="0">
                <a:solidFill>
                  <a:srgbClr val="FF0000"/>
                </a:solidFill>
              </a:rPr>
              <a:t>Seriously, a lot</a:t>
            </a:r>
          </a:p>
        </p:txBody>
      </p:sp>
      <p:sp>
        <p:nvSpPr>
          <p:cNvPr id="16" name="TextBox 15">
            <a:extLst>
              <a:ext uri="{FF2B5EF4-FFF2-40B4-BE49-F238E27FC236}">
                <a16:creationId xmlns:a16="http://schemas.microsoft.com/office/drawing/2014/main" id="{165AAD7F-58A3-A920-2DB1-C4753239337C}"/>
              </a:ext>
            </a:extLst>
          </p:cNvPr>
          <p:cNvSpPr txBox="1"/>
          <p:nvPr/>
        </p:nvSpPr>
        <p:spPr>
          <a:xfrm>
            <a:off x="1270053" y="5676697"/>
            <a:ext cx="6107288" cy="369332"/>
          </a:xfrm>
          <a:prstGeom prst="rect">
            <a:avLst/>
          </a:prstGeom>
          <a:noFill/>
        </p:spPr>
        <p:txBody>
          <a:bodyPr wrap="square">
            <a:spAutoFit/>
          </a:bodyPr>
          <a:lstStyle/>
          <a:p>
            <a:pPr algn="ctr"/>
            <a:r>
              <a:rPr lang="en-US" dirty="0">
                <a:solidFill>
                  <a:srgbClr val="FF0000"/>
                </a:solidFill>
              </a:rPr>
              <a:t>~ 24 hours for each attempt at training</a:t>
            </a:r>
          </a:p>
        </p:txBody>
      </p:sp>
    </p:spTree>
    <p:extLst>
      <p:ext uri="{BB962C8B-B14F-4D97-AF65-F5344CB8AC3E}">
        <p14:creationId xmlns:p14="http://schemas.microsoft.com/office/powerpoint/2010/main" val="15479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7" grpId="0"/>
      <p:bldP spid="8" grpId="0"/>
      <p:bldP spid="13"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A33CD91-BFF9-FF73-B0E9-E8BBE1035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C547C-6B73-6C0E-2E11-6C6DAFE571B6}"/>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 problem with the datasets</a:t>
            </a:r>
          </a:p>
        </p:txBody>
      </p:sp>
      <p:sp>
        <p:nvSpPr>
          <p:cNvPr id="11" name="Rectangle 3">
            <a:extLst>
              <a:ext uri="{FF2B5EF4-FFF2-40B4-BE49-F238E27FC236}">
                <a16:creationId xmlns:a16="http://schemas.microsoft.com/office/drawing/2014/main" id="{F9AB60E5-D00C-D835-9981-60661DC366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A583EE31-F8C2-86EF-D81B-96CB6EAC5C64}"/>
              </a:ext>
            </a:extLst>
          </p:cNvPr>
          <p:cNvSpPr txBox="1">
            <a:spLocks/>
          </p:cNvSpPr>
          <p:nvPr/>
        </p:nvSpPr>
        <p:spPr>
          <a:xfrm>
            <a:off x="733423" y="1088570"/>
            <a:ext cx="11005459" cy="2110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cap="none" dirty="0">
                <a:solidFill>
                  <a:schemeClr val="bg1"/>
                </a:solidFill>
                <a:latin typeface="+mn-lt"/>
              </a:rPr>
              <a:t>And after struggling with setting up the models and the datasets for training, I started training… </a:t>
            </a:r>
          </a:p>
          <a:p>
            <a:pPr marL="0" indent="0">
              <a:buNone/>
            </a:pPr>
            <a:r>
              <a:rPr lang="en-US" b="0" dirty="0">
                <a:solidFill>
                  <a:schemeClr val="bg1"/>
                </a:solidFill>
              </a:rPr>
              <a:t>But I made the biggest mistake someone can make in ML:</a:t>
            </a:r>
          </a:p>
          <a:p>
            <a:pPr marL="0" indent="0">
              <a:buNone/>
            </a:pPr>
            <a:endParaRPr lang="en-US" b="0" dirty="0">
              <a:solidFill>
                <a:schemeClr val="bg1"/>
              </a:solidFill>
            </a:endParaRPr>
          </a:p>
        </p:txBody>
      </p:sp>
      <p:sp>
        <p:nvSpPr>
          <p:cNvPr id="8" name="TextBox 7">
            <a:extLst>
              <a:ext uri="{FF2B5EF4-FFF2-40B4-BE49-F238E27FC236}">
                <a16:creationId xmlns:a16="http://schemas.microsoft.com/office/drawing/2014/main" id="{EAE5CFAB-C3C8-D983-8311-AC1EC6CC8AC9}"/>
              </a:ext>
            </a:extLst>
          </p:cNvPr>
          <p:cNvSpPr txBox="1"/>
          <p:nvPr/>
        </p:nvSpPr>
        <p:spPr>
          <a:xfrm>
            <a:off x="7638394" y="1479400"/>
            <a:ext cx="7546078" cy="369332"/>
          </a:xfrm>
          <a:prstGeom prst="rect">
            <a:avLst/>
          </a:prstGeom>
          <a:noFill/>
        </p:spPr>
        <p:txBody>
          <a:bodyPr wrap="square">
            <a:spAutoFit/>
          </a:bodyPr>
          <a:lstStyle/>
          <a:p>
            <a:r>
              <a:rPr lang="en-US" b="1" u="sng" dirty="0">
                <a:solidFill>
                  <a:srgbClr val="FF0000"/>
                </a:solidFill>
              </a:rPr>
              <a:t>What about the test set????</a:t>
            </a:r>
          </a:p>
        </p:txBody>
      </p:sp>
      <p:sp>
        <p:nvSpPr>
          <p:cNvPr id="9" name="TextBox 8">
            <a:extLst>
              <a:ext uri="{FF2B5EF4-FFF2-40B4-BE49-F238E27FC236}">
                <a16:creationId xmlns:a16="http://schemas.microsoft.com/office/drawing/2014/main" id="{AB07CF9F-E67F-F5AA-25A5-AC4DC07173C3}"/>
              </a:ext>
            </a:extLst>
          </p:cNvPr>
          <p:cNvSpPr txBox="1"/>
          <p:nvPr/>
        </p:nvSpPr>
        <p:spPr>
          <a:xfrm>
            <a:off x="1238865"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 name="Picture 2" descr="Flag of the United Kingdom - Wikipedia">
            <a:extLst>
              <a:ext uri="{FF2B5EF4-FFF2-40B4-BE49-F238E27FC236}">
                <a16:creationId xmlns:a16="http://schemas.microsoft.com/office/drawing/2014/main" id="{CB9D3C70-1B73-CF1B-B767-99D1CB072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479" y="2473235"/>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31429E-3CAF-4946-0379-457081DA493B}"/>
              </a:ext>
            </a:extLst>
          </p:cNvPr>
          <p:cNvSpPr txBox="1"/>
          <p:nvPr/>
        </p:nvSpPr>
        <p:spPr>
          <a:xfrm>
            <a:off x="6479458"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3" name="Picture 12">
            <a:extLst>
              <a:ext uri="{FF2B5EF4-FFF2-40B4-BE49-F238E27FC236}">
                <a16:creationId xmlns:a16="http://schemas.microsoft.com/office/drawing/2014/main" id="{E3F0339A-6E04-5297-4D3E-3B59B202D8AE}"/>
              </a:ext>
            </a:extLst>
          </p:cNvPr>
          <p:cNvPicPr>
            <a:picLocks noChangeAspect="1"/>
          </p:cNvPicPr>
          <p:nvPr/>
        </p:nvPicPr>
        <p:blipFill>
          <a:blip r:embed="rId4"/>
          <a:stretch>
            <a:fillRect/>
          </a:stretch>
        </p:blipFill>
        <p:spPr>
          <a:xfrm>
            <a:off x="8604889" y="2487087"/>
            <a:ext cx="628083" cy="351727"/>
          </a:xfrm>
          <a:prstGeom prst="rect">
            <a:avLst/>
          </a:prstGeom>
        </p:spPr>
      </p:pic>
      <p:pic>
        <p:nvPicPr>
          <p:cNvPr id="33" name="Picture 32" descr="A screenshot of a graph&#10;&#10;Description automatically generated">
            <a:extLst>
              <a:ext uri="{FF2B5EF4-FFF2-40B4-BE49-F238E27FC236}">
                <a16:creationId xmlns:a16="http://schemas.microsoft.com/office/drawing/2014/main" id="{03B5BD04-D3A3-B8CF-15D8-FF13C23475D7}"/>
              </a:ext>
            </a:extLst>
          </p:cNvPr>
          <p:cNvPicPr>
            <a:picLocks noChangeAspect="1"/>
          </p:cNvPicPr>
          <p:nvPr/>
        </p:nvPicPr>
        <p:blipFill>
          <a:blip r:embed="rId5"/>
          <a:stretch>
            <a:fillRect/>
          </a:stretch>
        </p:blipFill>
        <p:spPr>
          <a:xfrm>
            <a:off x="-349051" y="2838159"/>
            <a:ext cx="5852172" cy="4389129"/>
          </a:xfrm>
          <a:prstGeom prst="rect">
            <a:avLst/>
          </a:prstGeom>
        </p:spPr>
      </p:pic>
      <p:pic>
        <p:nvPicPr>
          <p:cNvPr id="45" name="Picture 44">
            <a:extLst>
              <a:ext uri="{FF2B5EF4-FFF2-40B4-BE49-F238E27FC236}">
                <a16:creationId xmlns:a16="http://schemas.microsoft.com/office/drawing/2014/main" id="{63CE9E7D-9A03-41B5-C34D-97F8E7D472FD}"/>
              </a:ext>
            </a:extLst>
          </p:cNvPr>
          <p:cNvPicPr>
            <a:picLocks noChangeAspect="1"/>
          </p:cNvPicPr>
          <p:nvPr/>
        </p:nvPicPr>
        <p:blipFill>
          <a:blip r:embed="rId6"/>
          <a:srcRect/>
          <a:stretch/>
        </p:blipFill>
        <p:spPr>
          <a:xfrm>
            <a:off x="5018378" y="2816272"/>
            <a:ext cx="5852172" cy="4389129"/>
          </a:xfrm>
          <a:prstGeom prst="rect">
            <a:avLst/>
          </a:prstGeom>
        </p:spPr>
      </p:pic>
      <p:sp>
        <p:nvSpPr>
          <p:cNvPr id="46" name="Arrow: Right 45">
            <a:extLst>
              <a:ext uri="{FF2B5EF4-FFF2-40B4-BE49-F238E27FC236}">
                <a16:creationId xmlns:a16="http://schemas.microsoft.com/office/drawing/2014/main" id="{2F8FA11B-902B-6E9D-EAF8-501E1010702B}"/>
              </a:ext>
            </a:extLst>
          </p:cNvPr>
          <p:cNvSpPr/>
          <p:nvPr/>
        </p:nvSpPr>
        <p:spPr>
          <a:xfrm rot="18519588">
            <a:off x="3767337" y="4816278"/>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5B66973C-C3F1-C13D-0899-1EED64CC32B6}"/>
              </a:ext>
            </a:extLst>
          </p:cNvPr>
          <p:cNvSpPr txBox="1"/>
          <p:nvPr/>
        </p:nvSpPr>
        <p:spPr>
          <a:xfrm>
            <a:off x="3929134" y="3995173"/>
            <a:ext cx="1573987"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FF0000"/>
                </a:solidFill>
              </a:rPr>
              <a:t>Private</a:t>
            </a:r>
          </a:p>
          <a:p>
            <a:pPr marL="285750" indent="-285750">
              <a:buFont typeface="Arial" panose="020B0604020202020204" pitchFamily="34" charset="0"/>
              <a:buChar char="•"/>
            </a:pPr>
            <a:r>
              <a:rPr lang="en-US" sz="1200" dirty="0">
                <a:solidFill>
                  <a:srgbClr val="FF0000"/>
                </a:solidFill>
              </a:rPr>
              <a:t>~2 weeks for evaluation on test set</a:t>
            </a:r>
          </a:p>
          <a:p>
            <a:pPr marL="285750" indent="-285750">
              <a:buFont typeface="Arial" panose="020B0604020202020204" pitchFamily="34" charset="0"/>
              <a:buChar char="•"/>
            </a:pPr>
            <a:endParaRPr lang="en-US" sz="1200" dirty="0">
              <a:solidFill>
                <a:srgbClr val="FF0000"/>
              </a:solidFill>
            </a:endParaRPr>
          </a:p>
        </p:txBody>
      </p:sp>
      <p:sp>
        <p:nvSpPr>
          <p:cNvPr id="48" name="Arrow: Right 47">
            <a:extLst>
              <a:ext uri="{FF2B5EF4-FFF2-40B4-BE49-F238E27FC236}">
                <a16:creationId xmlns:a16="http://schemas.microsoft.com/office/drawing/2014/main" id="{3682EDB5-5B83-7811-8446-B370E0C0DF0F}"/>
              </a:ext>
            </a:extLst>
          </p:cNvPr>
          <p:cNvSpPr/>
          <p:nvPr/>
        </p:nvSpPr>
        <p:spPr>
          <a:xfrm rot="18519588">
            <a:off x="9700777" y="4655674"/>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5C384560-1738-33D8-B266-2BB79474E79E}"/>
              </a:ext>
            </a:extLst>
          </p:cNvPr>
          <p:cNvSpPr txBox="1"/>
          <p:nvPr/>
        </p:nvSpPr>
        <p:spPr>
          <a:xfrm>
            <a:off x="9862574" y="3834569"/>
            <a:ext cx="2057283"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FF0000"/>
                </a:solidFill>
              </a:rPr>
              <a:t>Manually crafted</a:t>
            </a:r>
          </a:p>
          <a:p>
            <a:pPr marL="285750" indent="-285750">
              <a:buFont typeface="Arial" panose="020B0604020202020204" pitchFamily="34" charset="0"/>
              <a:buChar char="•"/>
            </a:pPr>
            <a:r>
              <a:rPr lang="en-US" sz="1200" dirty="0">
                <a:solidFill>
                  <a:srgbClr val="FF0000"/>
                </a:solidFill>
              </a:rPr>
              <a:t>No negative answers</a:t>
            </a:r>
          </a:p>
          <a:p>
            <a:pPr marL="285750" indent="-285750">
              <a:buFont typeface="Arial" panose="020B0604020202020204" pitchFamily="34" charset="0"/>
              <a:buChar char="•"/>
            </a:pPr>
            <a:r>
              <a:rPr lang="en-US" sz="1200" b="1" dirty="0">
                <a:solidFill>
                  <a:srgbClr val="FF0000"/>
                </a:solidFill>
              </a:rPr>
              <a:t>Most importantly, asked the authors to share the test set, and they did not for copyright issues</a:t>
            </a:r>
          </a:p>
        </p:txBody>
      </p:sp>
      <p:sp>
        <p:nvSpPr>
          <p:cNvPr id="51" name="TextBox 50">
            <a:extLst>
              <a:ext uri="{FF2B5EF4-FFF2-40B4-BE49-F238E27FC236}">
                <a16:creationId xmlns:a16="http://schemas.microsoft.com/office/drawing/2014/main" id="{276A4486-07FF-E68E-10BC-4E590BA12A26}"/>
              </a:ext>
            </a:extLst>
          </p:cNvPr>
          <p:cNvSpPr txBox="1"/>
          <p:nvPr/>
        </p:nvSpPr>
        <p:spPr>
          <a:xfrm>
            <a:off x="381000" y="1953986"/>
            <a:ext cx="7853680" cy="369332"/>
          </a:xfrm>
          <a:prstGeom prst="rect">
            <a:avLst/>
          </a:prstGeom>
          <a:noFill/>
        </p:spPr>
        <p:txBody>
          <a:bodyPr wrap="square">
            <a:spAutoFit/>
          </a:bodyPr>
          <a:lstStyle/>
          <a:p>
            <a:pPr marL="0" indent="0">
              <a:buNone/>
            </a:pPr>
            <a:r>
              <a:rPr lang="en-US" b="1" u="sng" dirty="0">
                <a:solidFill>
                  <a:schemeClr val="bg1"/>
                </a:solidFill>
              </a:rPr>
              <a:t>Original datasets:</a:t>
            </a:r>
          </a:p>
        </p:txBody>
      </p:sp>
    </p:spTree>
    <p:extLst>
      <p:ext uri="{BB962C8B-B14F-4D97-AF65-F5344CB8AC3E}">
        <p14:creationId xmlns:p14="http://schemas.microsoft.com/office/powerpoint/2010/main" val="18956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46" grpId="0" animBg="1"/>
      <p:bldP spid="47" grpId="0"/>
      <p:bldP spid="48" grpId="0" animBg="1"/>
      <p:bldP spid="49"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D73EC1-7F4A-32FF-A648-850BABA00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F6F96-59B6-3F50-F514-5507A119B92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a problem with the datasets</a:t>
            </a:r>
            <a:endParaRPr lang="en-US" cap="none" dirty="0">
              <a:solidFill>
                <a:schemeClr val="bg1"/>
              </a:solidFill>
              <a:latin typeface="+mn-lt"/>
            </a:endParaRPr>
          </a:p>
        </p:txBody>
      </p:sp>
      <p:sp>
        <p:nvSpPr>
          <p:cNvPr id="11" name="Rectangle 3">
            <a:extLst>
              <a:ext uri="{FF2B5EF4-FFF2-40B4-BE49-F238E27FC236}">
                <a16:creationId xmlns:a16="http://schemas.microsoft.com/office/drawing/2014/main" id="{3A9277D8-2F1C-267C-FB36-0584F11E15A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46BBA9C1-7AAD-8818-9B5F-A1A29667257E}"/>
              </a:ext>
            </a:extLst>
          </p:cNvPr>
          <p:cNvSpPr txBox="1">
            <a:spLocks/>
          </p:cNvSpPr>
          <p:nvPr/>
        </p:nvSpPr>
        <p:spPr>
          <a:xfrm>
            <a:off x="914398" y="1088570"/>
            <a:ext cx="8333207" cy="2110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cap="none" dirty="0">
                <a:solidFill>
                  <a:schemeClr val="bg1"/>
                </a:solidFill>
                <a:latin typeface="+mn-lt"/>
              </a:rPr>
              <a:t>So I had to restart from the beginning… </a:t>
            </a:r>
            <a:endParaRPr lang="en-US" b="0" dirty="0">
              <a:solidFill>
                <a:schemeClr val="bg1"/>
              </a:solidFill>
            </a:endParaRPr>
          </a:p>
          <a:p>
            <a:pPr marL="0" indent="0">
              <a:buNone/>
            </a:pPr>
            <a:r>
              <a:rPr lang="en-US" b="0" u="sng" dirty="0">
                <a:solidFill>
                  <a:schemeClr val="bg1"/>
                </a:solidFill>
              </a:rPr>
              <a:t>Leave-out 10% of the training data for testing</a:t>
            </a:r>
          </a:p>
        </p:txBody>
      </p:sp>
      <p:sp>
        <p:nvSpPr>
          <p:cNvPr id="8" name="TextBox 7">
            <a:extLst>
              <a:ext uri="{FF2B5EF4-FFF2-40B4-BE49-F238E27FC236}">
                <a16:creationId xmlns:a16="http://schemas.microsoft.com/office/drawing/2014/main" id="{ED2DA494-5894-9A44-4925-398B3CB455EE}"/>
              </a:ext>
            </a:extLst>
          </p:cNvPr>
          <p:cNvSpPr txBox="1"/>
          <p:nvPr/>
        </p:nvSpPr>
        <p:spPr>
          <a:xfrm>
            <a:off x="6528887" y="1279953"/>
            <a:ext cx="7546078"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Pseudorandom</a:t>
            </a:r>
            <a:r>
              <a:rPr lang="en-US" dirty="0">
                <a:solidFill>
                  <a:schemeClr val="bg1"/>
                </a:solidFill>
              </a:rPr>
              <a:t> approach:</a:t>
            </a:r>
          </a:p>
          <a:p>
            <a:pPr marL="742950" lvl="1" indent="-285750">
              <a:buFont typeface="Arial" panose="020B0604020202020204" pitchFamily="34" charset="0"/>
              <a:buChar char="•"/>
            </a:pPr>
            <a:r>
              <a:rPr lang="en-US" dirty="0">
                <a:solidFill>
                  <a:schemeClr val="bg1"/>
                </a:solidFill>
              </a:rPr>
              <a:t>50/50 answerable/unanswerable questions</a:t>
            </a:r>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A35E02AE-0267-EAA7-D979-FAD920865E8E}"/>
              </a:ext>
            </a:extLst>
          </p:cNvPr>
          <p:cNvSpPr txBox="1"/>
          <p:nvPr/>
        </p:nvSpPr>
        <p:spPr>
          <a:xfrm>
            <a:off x="1238865"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 name="Picture 2" descr="Flag of the United Kingdom - Wikipedia">
            <a:extLst>
              <a:ext uri="{FF2B5EF4-FFF2-40B4-BE49-F238E27FC236}">
                <a16:creationId xmlns:a16="http://schemas.microsoft.com/office/drawing/2014/main" id="{C8C8BACE-4F1E-8B3E-0273-DF542FCB2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479" y="2473235"/>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59320-FB48-BE89-920C-E69B228D47BE}"/>
              </a:ext>
            </a:extLst>
          </p:cNvPr>
          <p:cNvSpPr txBox="1"/>
          <p:nvPr/>
        </p:nvSpPr>
        <p:spPr>
          <a:xfrm>
            <a:off x="6479458"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3" name="Picture 12">
            <a:extLst>
              <a:ext uri="{FF2B5EF4-FFF2-40B4-BE49-F238E27FC236}">
                <a16:creationId xmlns:a16="http://schemas.microsoft.com/office/drawing/2014/main" id="{3101189A-9FF0-6C9B-FDA7-E644088E5C58}"/>
              </a:ext>
            </a:extLst>
          </p:cNvPr>
          <p:cNvPicPr>
            <a:picLocks noChangeAspect="1"/>
          </p:cNvPicPr>
          <p:nvPr/>
        </p:nvPicPr>
        <p:blipFill>
          <a:blip r:embed="rId4"/>
          <a:stretch>
            <a:fillRect/>
          </a:stretch>
        </p:blipFill>
        <p:spPr>
          <a:xfrm>
            <a:off x="8604889" y="2487087"/>
            <a:ext cx="628083" cy="351727"/>
          </a:xfrm>
          <a:prstGeom prst="rect">
            <a:avLst/>
          </a:prstGeom>
        </p:spPr>
      </p:pic>
      <p:sp>
        <p:nvSpPr>
          <p:cNvPr id="3" name="Arrow: Right 2">
            <a:extLst>
              <a:ext uri="{FF2B5EF4-FFF2-40B4-BE49-F238E27FC236}">
                <a16:creationId xmlns:a16="http://schemas.microsoft.com/office/drawing/2014/main" id="{72B7C965-B683-23AC-3EF2-8A10E3C339E2}"/>
              </a:ext>
            </a:extLst>
          </p:cNvPr>
          <p:cNvSpPr/>
          <p:nvPr/>
        </p:nvSpPr>
        <p:spPr>
          <a:xfrm>
            <a:off x="6122487" y="1639459"/>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9BDA3F1-BB37-7E25-9591-631DEE89F509}"/>
              </a:ext>
            </a:extLst>
          </p:cNvPr>
          <p:cNvSpPr txBox="1"/>
          <p:nvPr/>
        </p:nvSpPr>
        <p:spPr>
          <a:xfrm>
            <a:off x="381000" y="1953986"/>
            <a:ext cx="7853680" cy="369332"/>
          </a:xfrm>
          <a:prstGeom prst="rect">
            <a:avLst/>
          </a:prstGeom>
          <a:noFill/>
        </p:spPr>
        <p:txBody>
          <a:bodyPr wrap="square">
            <a:spAutoFit/>
          </a:bodyPr>
          <a:lstStyle/>
          <a:p>
            <a:pPr marL="0" indent="0">
              <a:buNone/>
            </a:pPr>
            <a:r>
              <a:rPr lang="en-US" b="1" u="sng" dirty="0">
                <a:solidFill>
                  <a:schemeClr val="bg1"/>
                </a:solidFill>
              </a:rPr>
              <a:t>“Modified” datasets:</a:t>
            </a:r>
          </a:p>
        </p:txBody>
      </p:sp>
      <p:pic>
        <p:nvPicPr>
          <p:cNvPr id="16" name="Picture 15">
            <a:extLst>
              <a:ext uri="{FF2B5EF4-FFF2-40B4-BE49-F238E27FC236}">
                <a16:creationId xmlns:a16="http://schemas.microsoft.com/office/drawing/2014/main" id="{245FAC0D-9134-E35A-A4CF-2D95390D4421}"/>
              </a:ext>
            </a:extLst>
          </p:cNvPr>
          <p:cNvPicPr>
            <a:picLocks noChangeAspect="1"/>
          </p:cNvPicPr>
          <p:nvPr/>
        </p:nvPicPr>
        <p:blipFill>
          <a:blip r:embed="rId5"/>
          <a:srcRect/>
          <a:stretch/>
        </p:blipFill>
        <p:spPr>
          <a:xfrm>
            <a:off x="-349051" y="2838159"/>
            <a:ext cx="5852172" cy="4389129"/>
          </a:xfrm>
          <a:prstGeom prst="rect">
            <a:avLst/>
          </a:prstGeom>
        </p:spPr>
      </p:pic>
      <p:pic>
        <p:nvPicPr>
          <p:cNvPr id="17" name="Picture 16">
            <a:extLst>
              <a:ext uri="{FF2B5EF4-FFF2-40B4-BE49-F238E27FC236}">
                <a16:creationId xmlns:a16="http://schemas.microsoft.com/office/drawing/2014/main" id="{580EC98B-0B4C-DB76-0411-2D1C9171A71A}"/>
              </a:ext>
            </a:extLst>
          </p:cNvPr>
          <p:cNvPicPr>
            <a:picLocks noChangeAspect="1"/>
          </p:cNvPicPr>
          <p:nvPr/>
        </p:nvPicPr>
        <p:blipFill>
          <a:blip r:embed="rId6"/>
          <a:srcRect/>
          <a:stretch/>
        </p:blipFill>
        <p:spPr>
          <a:xfrm>
            <a:off x="5018378" y="2816272"/>
            <a:ext cx="5852172" cy="4389129"/>
          </a:xfrm>
          <a:prstGeom prst="rect">
            <a:avLst/>
          </a:prstGeom>
        </p:spPr>
      </p:pic>
    </p:spTree>
    <p:extLst>
      <p:ext uri="{BB962C8B-B14F-4D97-AF65-F5344CB8AC3E}">
        <p14:creationId xmlns:p14="http://schemas.microsoft.com/office/powerpoint/2010/main" val="405984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77369E-E29A-FD58-7FC9-4D6932679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51EFF-6787-DC91-1A9E-403469CB6A7B}"/>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different approaches</a:t>
            </a:r>
          </a:p>
        </p:txBody>
      </p:sp>
      <p:sp>
        <p:nvSpPr>
          <p:cNvPr id="3" name="Content Placeholder 2">
            <a:extLst>
              <a:ext uri="{FF2B5EF4-FFF2-40B4-BE49-F238E27FC236}">
                <a16:creationId xmlns:a16="http://schemas.microsoft.com/office/drawing/2014/main" id="{4B4A1388-FB57-505A-51CD-1BCB23268F1A}"/>
              </a:ext>
            </a:extLst>
          </p:cNvPr>
          <p:cNvSpPr>
            <a:spLocks noGrp="1"/>
          </p:cNvSpPr>
          <p:nvPr>
            <p:ph sz="quarter" idx="10"/>
          </p:nvPr>
        </p:nvSpPr>
        <p:spPr>
          <a:xfrm>
            <a:off x="623979" y="1820397"/>
            <a:ext cx="2237207" cy="500013"/>
          </a:xfrm>
        </p:spPr>
        <p:txBody>
          <a:bodyPr>
            <a:normAutofit lnSpcReduction="10000"/>
          </a:body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B598D64F-0262-679E-2757-B071BE471AC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C2B0A9C5-D3D6-0A04-8F8A-62068A0B3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07" y="172568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ag of the United Kingdom - Wikipedia">
            <a:extLst>
              <a:ext uri="{FF2B5EF4-FFF2-40B4-BE49-F238E27FC236}">
                <a16:creationId xmlns:a16="http://schemas.microsoft.com/office/drawing/2014/main" id="{8E8B66D0-4B47-8BB8-84B8-3AE0242FF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714" y="180463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B6C5002-DA3F-D2D4-5F55-9FF66A67E0D9}"/>
              </a:ext>
            </a:extLst>
          </p:cNvPr>
          <p:cNvSpPr/>
          <p:nvPr/>
        </p:nvSpPr>
        <p:spPr>
          <a:xfrm>
            <a:off x="6556559" y="1979381"/>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4C19F242-D442-5D83-C966-B2C74818BE4E}"/>
              </a:ext>
            </a:extLst>
          </p:cNvPr>
          <p:cNvSpPr txBox="1">
            <a:spLocks/>
          </p:cNvSpPr>
          <p:nvPr/>
        </p:nvSpPr>
        <p:spPr>
          <a:xfrm>
            <a:off x="594483" y="1203126"/>
            <a:ext cx="5383530" cy="4469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dirty="0">
                <a:solidFill>
                  <a:schemeClr val="bg1"/>
                </a:solidFill>
              </a:rPr>
              <a:t>From more general (and easier), to more specific </a:t>
            </a:r>
          </a:p>
          <a:p>
            <a:pPr marL="0" indent="0">
              <a:buNone/>
            </a:pPr>
            <a:endParaRPr lang="en-US" b="0" dirty="0">
              <a:solidFill>
                <a:schemeClr val="bg1"/>
              </a:solidFill>
            </a:endParaRPr>
          </a:p>
        </p:txBody>
      </p:sp>
      <p:sp>
        <p:nvSpPr>
          <p:cNvPr id="15" name="TextBox 14">
            <a:extLst>
              <a:ext uri="{FF2B5EF4-FFF2-40B4-BE49-F238E27FC236}">
                <a16:creationId xmlns:a16="http://schemas.microsoft.com/office/drawing/2014/main" id="{7B30C322-8952-D0B1-CE96-632BC2B75F33}"/>
              </a:ext>
            </a:extLst>
          </p:cNvPr>
          <p:cNvSpPr txBox="1"/>
          <p:nvPr/>
        </p:nvSpPr>
        <p:spPr>
          <a:xfrm>
            <a:off x="6556559" y="1642915"/>
            <a:ext cx="1186980" cy="369332"/>
          </a:xfrm>
          <a:prstGeom prst="rect">
            <a:avLst/>
          </a:prstGeom>
          <a:noFill/>
        </p:spPr>
        <p:txBody>
          <a:bodyPr wrap="square" rtlCol="0">
            <a:spAutoFit/>
          </a:bodyPr>
          <a:lstStyle/>
          <a:p>
            <a:r>
              <a:rPr lang="en-US" dirty="0">
                <a:solidFill>
                  <a:schemeClr val="bg1"/>
                </a:solidFill>
              </a:rPr>
              <a:t>Fine tune</a:t>
            </a:r>
          </a:p>
        </p:txBody>
      </p:sp>
      <p:sp>
        <p:nvSpPr>
          <p:cNvPr id="17" name="TextBox 16">
            <a:extLst>
              <a:ext uri="{FF2B5EF4-FFF2-40B4-BE49-F238E27FC236}">
                <a16:creationId xmlns:a16="http://schemas.microsoft.com/office/drawing/2014/main" id="{EB0E52C5-3E14-6104-B83E-67324BC4E4B6}"/>
              </a:ext>
            </a:extLst>
          </p:cNvPr>
          <p:cNvSpPr txBox="1"/>
          <p:nvPr/>
        </p:nvSpPr>
        <p:spPr>
          <a:xfrm>
            <a:off x="8111614" y="1849394"/>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8" name="Picture 2" descr="Flag of the United Kingdom - Wikipedia">
            <a:extLst>
              <a:ext uri="{FF2B5EF4-FFF2-40B4-BE49-F238E27FC236}">
                <a16:creationId xmlns:a16="http://schemas.microsoft.com/office/drawing/2014/main" id="{A5ED90AC-783F-C054-321A-A6CA3AF8D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228" y="1853802"/>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E7583C71-8931-49BA-9031-495CCEB90478}"/>
              </a:ext>
            </a:extLst>
          </p:cNvPr>
          <p:cNvSpPr txBox="1">
            <a:spLocks/>
          </p:cNvSpPr>
          <p:nvPr/>
        </p:nvSpPr>
        <p:spPr>
          <a:xfrm>
            <a:off x="594483" y="2870009"/>
            <a:ext cx="4016846" cy="9044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mBERT model</a:t>
            </a:r>
          </a:p>
          <a:p>
            <a:pPr lvl="1"/>
            <a:r>
              <a:rPr lang="en-US" b="0" dirty="0">
                <a:solidFill>
                  <a:schemeClr val="bg1"/>
                </a:solidFill>
              </a:rPr>
              <a:t>Trained on the top 104 languages on Wikipedia, </a:t>
            </a:r>
            <a:r>
              <a:rPr lang="en-US" b="0" u="sng" dirty="0">
                <a:solidFill>
                  <a:schemeClr val="bg1"/>
                </a:solidFill>
              </a:rPr>
              <a:t>including Basque</a:t>
            </a:r>
          </a:p>
          <a:p>
            <a:endParaRPr lang="en-US" b="0" dirty="0">
              <a:solidFill>
                <a:schemeClr val="bg1"/>
              </a:solidFill>
            </a:endParaRPr>
          </a:p>
        </p:txBody>
      </p:sp>
      <p:pic>
        <p:nvPicPr>
          <p:cNvPr id="20" name="Picture 2" descr="Google BERT Update Set to Re-Shape Google's Understanding of Users - Vizion  Interactive">
            <a:extLst>
              <a:ext uri="{FF2B5EF4-FFF2-40B4-BE49-F238E27FC236}">
                <a16:creationId xmlns:a16="http://schemas.microsoft.com/office/drawing/2014/main" id="{77B6FFCD-FA87-F46A-A8A3-743705BB7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51" y="2684704"/>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1132743-9943-B51A-1BEA-94BDE001B631}"/>
              </a:ext>
            </a:extLst>
          </p:cNvPr>
          <p:cNvSpPr/>
          <p:nvPr/>
        </p:nvSpPr>
        <p:spPr>
          <a:xfrm>
            <a:off x="6556559" y="3137145"/>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F9301CC-802F-27E9-FB6D-CACCDAEE21E3}"/>
              </a:ext>
            </a:extLst>
          </p:cNvPr>
          <p:cNvSpPr txBox="1"/>
          <p:nvPr/>
        </p:nvSpPr>
        <p:spPr>
          <a:xfrm>
            <a:off x="6556559" y="2771183"/>
            <a:ext cx="1186980" cy="369332"/>
          </a:xfrm>
          <a:prstGeom prst="rect">
            <a:avLst/>
          </a:prstGeom>
          <a:noFill/>
        </p:spPr>
        <p:txBody>
          <a:bodyPr wrap="square" rtlCol="0">
            <a:spAutoFit/>
          </a:bodyPr>
          <a:lstStyle/>
          <a:p>
            <a:r>
              <a:rPr lang="en-US" dirty="0">
                <a:solidFill>
                  <a:schemeClr val="bg1"/>
                </a:solidFill>
              </a:rPr>
              <a:t>Fine tune</a:t>
            </a:r>
          </a:p>
        </p:txBody>
      </p:sp>
      <p:sp>
        <p:nvSpPr>
          <p:cNvPr id="24" name="TextBox 23">
            <a:extLst>
              <a:ext uri="{FF2B5EF4-FFF2-40B4-BE49-F238E27FC236}">
                <a16:creationId xmlns:a16="http://schemas.microsoft.com/office/drawing/2014/main" id="{861ACF9E-B1C0-6950-C11B-CB09BF282472}"/>
              </a:ext>
            </a:extLst>
          </p:cNvPr>
          <p:cNvSpPr txBox="1"/>
          <p:nvPr/>
        </p:nvSpPr>
        <p:spPr>
          <a:xfrm>
            <a:off x="8082116" y="3016990"/>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28" name="Picture 4" descr="Multilingual Learner Programs / Department Staff">
            <a:extLst>
              <a:ext uri="{FF2B5EF4-FFF2-40B4-BE49-F238E27FC236}">
                <a16:creationId xmlns:a16="http://schemas.microsoft.com/office/drawing/2014/main" id="{F96AB1D3-2D15-2815-C5BD-52340D16D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126" y="2505025"/>
            <a:ext cx="1271145" cy="9999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87EC58D-F845-6433-9063-8936F18A66AB}"/>
              </a:ext>
            </a:extLst>
          </p:cNvPr>
          <p:cNvPicPr>
            <a:picLocks noChangeAspect="1"/>
          </p:cNvPicPr>
          <p:nvPr/>
        </p:nvPicPr>
        <p:blipFill>
          <a:blip r:embed="rId6"/>
          <a:stretch>
            <a:fillRect/>
          </a:stretch>
        </p:blipFill>
        <p:spPr>
          <a:xfrm>
            <a:off x="10207547" y="3035250"/>
            <a:ext cx="628083" cy="351727"/>
          </a:xfrm>
          <a:prstGeom prst="rect">
            <a:avLst/>
          </a:prstGeom>
        </p:spPr>
      </p:pic>
      <p:sp>
        <p:nvSpPr>
          <p:cNvPr id="28" name="Content Placeholder 2">
            <a:extLst>
              <a:ext uri="{FF2B5EF4-FFF2-40B4-BE49-F238E27FC236}">
                <a16:creationId xmlns:a16="http://schemas.microsoft.com/office/drawing/2014/main" id="{D32C9536-E7AC-64C9-C113-EF727E597ACE}"/>
              </a:ext>
            </a:extLst>
          </p:cNvPr>
          <p:cNvSpPr txBox="1">
            <a:spLocks/>
          </p:cNvSpPr>
          <p:nvPr/>
        </p:nvSpPr>
        <p:spPr>
          <a:xfrm>
            <a:off x="594483" y="4263393"/>
            <a:ext cx="4016846" cy="9044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ixamBERT model</a:t>
            </a:r>
          </a:p>
          <a:p>
            <a:pPr lvl="1"/>
            <a:r>
              <a:rPr lang="en-US" b="0" dirty="0">
                <a:solidFill>
                  <a:schemeClr val="bg1"/>
                </a:solidFill>
              </a:rPr>
              <a:t>Trained on English, Spanish, and Basque</a:t>
            </a:r>
            <a:endParaRPr lang="en-US" b="0" u="sng" dirty="0">
              <a:solidFill>
                <a:schemeClr val="bg1"/>
              </a:solidFill>
            </a:endParaRPr>
          </a:p>
          <a:p>
            <a:endParaRPr lang="en-US" b="0" dirty="0">
              <a:solidFill>
                <a:schemeClr val="bg1"/>
              </a:solidFill>
            </a:endParaRPr>
          </a:p>
        </p:txBody>
      </p:sp>
      <p:pic>
        <p:nvPicPr>
          <p:cNvPr id="29" name="Picture 2" descr="Google BERT Update Set to Re-Shape Google's Understanding of Users - Vizion  Interactive">
            <a:extLst>
              <a:ext uri="{FF2B5EF4-FFF2-40B4-BE49-F238E27FC236}">
                <a16:creationId xmlns:a16="http://schemas.microsoft.com/office/drawing/2014/main" id="{F8A7EF94-6F9B-00FD-90D3-4DA186044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807" y="4058424"/>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31AA823A-E043-212B-3956-ACDCD3D8C333}"/>
              </a:ext>
            </a:extLst>
          </p:cNvPr>
          <p:cNvSpPr/>
          <p:nvPr/>
        </p:nvSpPr>
        <p:spPr>
          <a:xfrm>
            <a:off x="6546727" y="4235560"/>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861656C-9CEE-6C12-1CD7-656D75297ACD}"/>
              </a:ext>
            </a:extLst>
          </p:cNvPr>
          <p:cNvSpPr txBox="1"/>
          <p:nvPr/>
        </p:nvSpPr>
        <p:spPr>
          <a:xfrm>
            <a:off x="6546727" y="3899094"/>
            <a:ext cx="1186980" cy="369332"/>
          </a:xfrm>
          <a:prstGeom prst="rect">
            <a:avLst/>
          </a:prstGeom>
          <a:noFill/>
        </p:spPr>
        <p:txBody>
          <a:bodyPr wrap="square" rtlCol="0">
            <a:spAutoFit/>
          </a:bodyPr>
          <a:lstStyle/>
          <a:p>
            <a:r>
              <a:rPr lang="en-US" dirty="0">
                <a:solidFill>
                  <a:schemeClr val="bg1"/>
                </a:solidFill>
              </a:rPr>
              <a:t>Fine tune</a:t>
            </a:r>
          </a:p>
        </p:txBody>
      </p:sp>
      <p:sp>
        <p:nvSpPr>
          <p:cNvPr id="32" name="TextBox 31">
            <a:extLst>
              <a:ext uri="{FF2B5EF4-FFF2-40B4-BE49-F238E27FC236}">
                <a16:creationId xmlns:a16="http://schemas.microsoft.com/office/drawing/2014/main" id="{FC2E9DF5-0FED-346E-7C64-0EA8CB37CD0E}"/>
              </a:ext>
            </a:extLst>
          </p:cNvPr>
          <p:cNvSpPr txBox="1"/>
          <p:nvPr/>
        </p:nvSpPr>
        <p:spPr>
          <a:xfrm>
            <a:off x="8072284" y="4135069"/>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34" name="Picture 33">
            <a:extLst>
              <a:ext uri="{FF2B5EF4-FFF2-40B4-BE49-F238E27FC236}">
                <a16:creationId xmlns:a16="http://schemas.microsoft.com/office/drawing/2014/main" id="{C28241C1-0E42-D388-CB3D-6B4C97ECF016}"/>
              </a:ext>
            </a:extLst>
          </p:cNvPr>
          <p:cNvPicPr>
            <a:picLocks noChangeAspect="1"/>
          </p:cNvPicPr>
          <p:nvPr/>
        </p:nvPicPr>
        <p:blipFill>
          <a:blip r:embed="rId6"/>
          <a:stretch>
            <a:fillRect/>
          </a:stretch>
        </p:blipFill>
        <p:spPr>
          <a:xfrm>
            <a:off x="10197715" y="4153329"/>
            <a:ext cx="628083" cy="351727"/>
          </a:xfrm>
          <a:prstGeom prst="rect">
            <a:avLst/>
          </a:prstGeom>
        </p:spPr>
      </p:pic>
      <p:pic>
        <p:nvPicPr>
          <p:cNvPr id="35" name="Picture 2" descr="Flag of the United Kingdom - Wikipedia">
            <a:extLst>
              <a:ext uri="{FF2B5EF4-FFF2-40B4-BE49-F238E27FC236}">
                <a16:creationId xmlns:a16="http://schemas.microsoft.com/office/drawing/2014/main" id="{15BC5142-37C2-F245-D6AD-EE1AACB1A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062" y="4158437"/>
            <a:ext cx="628083" cy="3140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E157E2E-E669-70EA-F9EC-E3E2F3583F00}"/>
              </a:ext>
            </a:extLst>
          </p:cNvPr>
          <p:cNvPicPr>
            <a:picLocks noChangeAspect="1"/>
          </p:cNvPicPr>
          <p:nvPr/>
        </p:nvPicPr>
        <p:blipFill>
          <a:blip r:embed="rId6"/>
          <a:stretch>
            <a:fillRect/>
          </a:stretch>
        </p:blipFill>
        <p:spPr>
          <a:xfrm>
            <a:off x="5683120" y="4124208"/>
            <a:ext cx="628083" cy="351727"/>
          </a:xfrm>
          <a:prstGeom prst="rect">
            <a:avLst/>
          </a:prstGeom>
        </p:spPr>
      </p:pic>
      <p:pic>
        <p:nvPicPr>
          <p:cNvPr id="1030" name="Picture 6" descr="Flag of Spain - Wikipedia">
            <a:extLst>
              <a:ext uri="{FF2B5EF4-FFF2-40B4-BE49-F238E27FC236}">
                <a16:creationId xmlns:a16="http://schemas.microsoft.com/office/drawing/2014/main" id="{19430613-770C-C635-FFD6-8355202F74A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08473" y="4143872"/>
            <a:ext cx="492241" cy="328161"/>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a:extLst>
              <a:ext uri="{FF2B5EF4-FFF2-40B4-BE49-F238E27FC236}">
                <a16:creationId xmlns:a16="http://schemas.microsoft.com/office/drawing/2014/main" id="{B093027B-2EEB-FE15-8426-E852D024933C}"/>
              </a:ext>
            </a:extLst>
          </p:cNvPr>
          <p:cNvSpPr txBox="1">
            <a:spLocks/>
          </p:cNvSpPr>
          <p:nvPr/>
        </p:nvSpPr>
        <p:spPr>
          <a:xfrm>
            <a:off x="623979" y="5539648"/>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chemeClr val="bg1"/>
                </a:solidFill>
              </a:rPr>
              <a:t>The BERTeus model</a:t>
            </a:r>
          </a:p>
          <a:p>
            <a:pPr lvl="1"/>
            <a:r>
              <a:rPr lang="en-US" sz="1500" b="0" dirty="0">
                <a:solidFill>
                  <a:schemeClr val="bg1"/>
                </a:solidFill>
              </a:rPr>
              <a:t>Fully trained on Basque</a:t>
            </a:r>
            <a:endParaRPr lang="en-US" sz="1500" b="0" u="sng" dirty="0">
              <a:solidFill>
                <a:schemeClr val="bg1"/>
              </a:solidFill>
            </a:endParaRPr>
          </a:p>
          <a:p>
            <a:endParaRPr lang="en-US" b="0" dirty="0">
              <a:solidFill>
                <a:schemeClr val="bg1"/>
              </a:solidFill>
            </a:endParaRPr>
          </a:p>
        </p:txBody>
      </p:sp>
      <p:pic>
        <p:nvPicPr>
          <p:cNvPr id="38" name="Picture 2" descr="Google BERT Update Set to Re-Shape Google's Understanding of Users - Vizion  Interactive">
            <a:extLst>
              <a:ext uri="{FF2B5EF4-FFF2-40B4-BE49-F238E27FC236}">
                <a16:creationId xmlns:a16="http://schemas.microsoft.com/office/drawing/2014/main" id="{BFFAA73A-1ACA-A481-4572-07D1BC90F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709" y="5454813"/>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Right 38">
            <a:extLst>
              <a:ext uri="{FF2B5EF4-FFF2-40B4-BE49-F238E27FC236}">
                <a16:creationId xmlns:a16="http://schemas.microsoft.com/office/drawing/2014/main" id="{7ACEB204-E33B-F349-E0D2-D446E31AD84A}"/>
              </a:ext>
            </a:extLst>
          </p:cNvPr>
          <p:cNvSpPr/>
          <p:nvPr/>
        </p:nvSpPr>
        <p:spPr>
          <a:xfrm>
            <a:off x="6586055" y="5541313"/>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C432D402-19CF-A39C-8B49-41DB09C250D0}"/>
              </a:ext>
            </a:extLst>
          </p:cNvPr>
          <p:cNvSpPr txBox="1"/>
          <p:nvPr/>
        </p:nvSpPr>
        <p:spPr>
          <a:xfrm>
            <a:off x="6586055" y="5204847"/>
            <a:ext cx="1186980" cy="369332"/>
          </a:xfrm>
          <a:prstGeom prst="rect">
            <a:avLst/>
          </a:prstGeom>
          <a:noFill/>
        </p:spPr>
        <p:txBody>
          <a:bodyPr wrap="square" rtlCol="0">
            <a:spAutoFit/>
          </a:bodyPr>
          <a:lstStyle/>
          <a:p>
            <a:r>
              <a:rPr lang="en-US" dirty="0">
                <a:solidFill>
                  <a:schemeClr val="bg1"/>
                </a:solidFill>
              </a:rPr>
              <a:t>Fine tune</a:t>
            </a:r>
          </a:p>
        </p:txBody>
      </p:sp>
      <p:sp>
        <p:nvSpPr>
          <p:cNvPr id="41" name="TextBox 40">
            <a:extLst>
              <a:ext uri="{FF2B5EF4-FFF2-40B4-BE49-F238E27FC236}">
                <a16:creationId xmlns:a16="http://schemas.microsoft.com/office/drawing/2014/main" id="{24CDCF1A-F53E-80A0-315E-02D0D63FD151}"/>
              </a:ext>
            </a:extLst>
          </p:cNvPr>
          <p:cNvSpPr txBox="1"/>
          <p:nvPr/>
        </p:nvSpPr>
        <p:spPr>
          <a:xfrm>
            <a:off x="8111612" y="5440822"/>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42" name="Picture 41">
            <a:extLst>
              <a:ext uri="{FF2B5EF4-FFF2-40B4-BE49-F238E27FC236}">
                <a16:creationId xmlns:a16="http://schemas.microsoft.com/office/drawing/2014/main" id="{BE652D73-1FCF-71CA-E529-19C5FE254B15}"/>
              </a:ext>
            </a:extLst>
          </p:cNvPr>
          <p:cNvPicPr>
            <a:picLocks noChangeAspect="1"/>
          </p:cNvPicPr>
          <p:nvPr/>
        </p:nvPicPr>
        <p:blipFill>
          <a:blip r:embed="rId6"/>
          <a:stretch>
            <a:fillRect/>
          </a:stretch>
        </p:blipFill>
        <p:spPr>
          <a:xfrm>
            <a:off x="10237043" y="5459082"/>
            <a:ext cx="628083" cy="351727"/>
          </a:xfrm>
          <a:prstGeom prst="rect">
            <a:avLst/>
          </a:prstGeom>
        </p:spPr>
      </p:pic>
      <p:pic>
        <p:nvPicPr>
          <p:cNvPr id="44" name="Picture 43">
            <a:extLst>
              <a:ext uri="{FF2B5EF4-FFF2-40B4-BE49-F238E27FC236}">
                <a16:creationId xmlns:a16="http://schemas.microsoft.com/office/drawing/2014/main" id="{88F62997-0444-CA71-B2AE-D4541822D645}"/>
              </a:ext>
            </a:extLst>
          </p:cNvPr>
          <p:cNvPicPr>
            <a:picLocks noChangeAspect="1"/>
          </p:cNvPicPr>
          <p:nvPr/>
        </p:nvPicPr>
        <p:blipFill>
          <a:blip r:embed="rId6"/>
          <a:stretch>
            <a:fillRect/>
          </a:stretch>
        </p:blipFill>
        <p:spPr>
          <a:xfrm>
            <a:off x="4774755" y="5520075"/>
            <a:ext cx="628083" cy="351727"/>
          </a:xfrm>
          <a:prstGeom prst="rect">
            <a:avLst/>
          </a:prstGeom>
        </p:spPr>
      </p:pic>
    </p:spTree>
    <p:extLst>
      <p:ext uri="{BB962C8B-B14F-4D97-AF65-F5344CB8AC3E}">
        <p14:creationId xmlns:p14="http://schemas.microsoft.com/office/powerpoint/2010/main" val="364642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15" grpId="0"/>
      <p:bldP spid="17" grpId="0"/>
      <p:bldP spid="19" grpId="0"/>
      <p:bldP spid="22" grpId="0" animBg="1"/>
      <p:bldP spid="23" grpId="0"/>
      <p:bldP spid="24" grpId="0"/>
      <p:bldP spid="28" grpId="0"/>
      <p:bldP spid="30" grpId="0" animBg="1"/>
      <p:bldP spid="31" grpId="0"/>
      <p:bldP spid="32" grpId="0"/>
      <p:bldP spid="37" grpId="0"/>
      <p:bldP spid="39" grpId="0" animBg="1"/>
      <p:bldP spid="40"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A3C9C-2036-7A94-1B61-0477A8ABC4CB}"/>
            </a:ext>
          </a:extLst>
        </p:cNvPr>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9F13404F-395F-5D74-9670-92CE3FA70A35}"/>
              </a:ext>
            </a:extLst>
          </p:cNvPr>
          <p:cNvPicPr>
            <a:picLocks noChangeAspect="1"/>
          </p:cNvPicPr>
          <p:nvPr/>
        </p:nvPicPr>
        <p:blipFill>
          <a:blip r:embed="rId3"/>
          <a:stretch>
            <a:fillRect/>
          </a:stretch>
        </p:blipFill>
        <p:spPr>
          <a:xfrm>
            <a:off x="340753" y="3060868"/>
            <a:ext cx="5438217" cy="2719109"/>
          </a:xfrm>
          <a:prstGeom prst="rect">
            <a:avLst/>
          </a:prstGeom>
        </p:spPr>
      </p:pic>
      <p:sp>
        <p:nvSpPr>
          <p:cNvPr id="2" name="Title 1">
            <a:extLst>
              <a:ext uri="{FF2B5EF4-FFF2-40B4-BE49-F238E27FC236}">
                <a16:creationId xmlns:a16="http://schemas.microsoft.com/office/drawing/2014/main" id="{AFD19DA3-AF49-89D7-89F8-AD3A1615C941}"/>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results on the English QA</a:t>
            </a:r>
          </a:p>
        </p:txBody>
      </p:sp>
      <p:sp>
        <p:nvSpPr>
          <p:cNvPr id="3" name="Content Placeholder 2">
            <a:extLst>
              <a:ext uri="{FF2B5EF4-FFF2-40B4-BE49-F238E27FC236}">
                <a16:creationId xmlns:a16="http://schemas.microsoft.com/office/drawing/2014/main" id="{E6765F10-3B36-D17F-01EE-06504F7B4DC9}"/>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A2D898CC-938D-D7AC-DB4B-F9044A46FAC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C9F2E04-886F-AFF6-5956-0A8A41F15050}"/>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8" name="Content Placeholder 2">
            <a:extLst>
              <a:ext uri="{FF2B5EF4-FFF2-40B4-BE49-F238E27FC236}">
                <a16:creationId xmlns:a16="http://schemas.microsoft.com/office/drawing/2014/main" id="{6EC9A9EB-8751-1E2A-DAC5-F52E2076674B}"/>
              </a:ext>
            </a:extLst>
          </p:cNvPr>
          <p:cNvSpPr txBox="1">
            <a:spLocks/>
          </p:cNvSpPr>
          <p:nvPr/>
        </p:nvSpPr>
        <p:spPr>
          <a:xfrm>
            <a:off x="855529" y="2099817"/>
            <a:ext cx="2237207" cy="500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pic>
        <p:nvPicPr>
          <p:cNvPr id="9" name="Picture 2" descr="Google BERT Update Set to Re-Shape Google's Understanding of Users - Vizion  Interactive">
            <a:extLst>
              <a:ext uri="{FF2B5EF4-FFF2-40B4-BE49-F238E27FC236}">
                <a16:creationId xmlns:a16="http://schemas.microsoft.com/office/drawing/2014/main" id="{3AEC8D85-B2C3-4B3D-8EB1-ED5740F63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557" y="200510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ag of the United Kingdom - Wikipedia">
            <a:extLst>
              <a:ext uri="{FF2B5EF4-FFF2-40B4-BE49-F238E27FC236}">
                <a16:creationId xmlns:a16="http://schemas.microsoft.com/office/drawing/2014/main" id="{D6C615A2-0ED3-A09E-D93A-C2176C8FD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264" y="208405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F70DD3-7AA4-D816-5887-686673F43502}"/>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sp>
        <p:nvSpPr>
          <p:cNvPr id="14" name="TextBox 13">
            <a:extLst>
              <a:ext uri="{FF2B5EF4-FFF2-40B4-BE49-F238E27FC236}">
                <a16:creationId xmlns:a16="http://schemas.microsoft.com/office/drawing/2014/main" id="{A411B1A1-0A98-0DEC-5436-E3AF280ED8B0}"/>
              </a:ext>
            </a:extLst>
          </p:cNvPr>
          <p:cNvSpPr txBox="1"/>
          <p:nvPr/>
        </p:nvSpPr>
        <p:spPr>
          <a:xfrm>
            <a:off x="1762251" y="260704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5" name="Picture 2" descr="Flag of the United Kingdom - Wikipedia">
            <a:extLst>
              <a:ext uri="{FF2B5EF4-FFF2-40B4-BE49-F238E27FC236}">
                <a16:creationId xmlns:a16="http://schemas.microsoft.com/office/drawing/2014/main" id="{D981F8BB-FF43-643D-DC7D-CCBC408CA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075" y="2662333"/>
            <a:ext cx="628083" cy="31404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or: Curved 20">
            <a:extLst>
              <a:ext uri="{FF2B5EF4-FFF2-40B4-BE49-F238E27FC236}">
                <a16:creationId xmlns:a16="http://schemas.microsoft.com/office/drawing/2014/main" id="{EB527D57-D54C-00D0-6C06-5153C6F85A7D}"/>
              </a:ext>
            </a:extLst>
          </p:cNvPr>
          <p:cNvCxnSpPr>
            <a:cxnSpLocks/>
            <a:stCxn id="8" idx="1"/>
            <a:endCxn id="14" idx="1"/>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69FBC8-A1A1-FA11-E584-CD93FEA60428}"/>
              </a:ext>
            </a:extLst>
          </p:cNvPr>
          <p:cNvSpPr txBox="1"/>
          <p:nvPr/>
        </p:nvSpPr>
        <p:spPr>
          <a:xfrm>
            <a:off x="10259148" y="3785911"/>
            <a:ext cx="1780151" cy="1015663"/>
          </a:xfrm>
          <a:prstGeom prst="rect">
            <a:avLst/>
          </a:prstGeom>
          <a:noFill/>
        </p:spPr>
        <p:txBody>
          <a:bodyPr wrap="square" rtlCol="0">
            <a:spAutoFit/>
          </a:bodyPr>
          <a:lstStyle/>
          <a:p>
            <a:r>
              <a:rPr lang="en-US" sz="1200" dirty="0">
                <a:solidFill>
                  <a:srgbClr val="FF0000"/>
                </a:solidFill>
              </a:rPr>
              <a:t>(take into account that our test set is different from the one in this leaderboard, so this is just as an orientation)</a:t>
            </a:r>
            <a:endParaRPr lang="en-US" sz="1200" b="1" dirty="0">
              <a:solidFill>
                <a:srgbClr val="FF0000"/>
              </a:solidFill>
            </a:endParaRPr>
          </a:p>
        </p:txBody>
      </p:sp>
      <p:sp>
        <p:nvSpPr>
          <p:cNvPr id="32" name="TextBox 31">
            <a:extLst>
              <a:ext uri="{FF2B5EF4-FFF2-40B4-BE49-F238E27FC236}">
                <a16:creationId xmlns:a16="http://schemas.microsoft.com/office/drawing/2014/main" id="{823A2DE7-998D-10EE-E204-ED485F4EA967}"/>
              </a:ext>
            </a:extLst>
          </p:cNvPr>
          <p:cNvSpPr txBox="1"/>
          <p:nvPr/>
        </p:nvSpPr>
        <p:spPr>
          <a:xfrm>
            <a:off x="1102905" y="5901348"/>
            <a:ext cx="3223289" cy="461665"/>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Baseline: performance of a model that always abstains from answering</a:t>
            </a:r>
          </a:p>
        </p:txBody>
      </p:sp>
      <p:sp>
        <p:nvSpPr>
          <p:cNvPr id="25" name="TextBox 24">
            <a:extLst>
              <a:ext uri="{FF2B5EF4-FFF2-40B4-BE49-F238E27FC236}">
                <a16:creationId xmlns:a16="http://schemas.microsoft.com/office/drawing/2014/main" id="{19A592D8-013D-0BC4-0D04-04A4B1349FFF}"/>
              </a:ext>
            </a:extLst>
          </p:cNvPr>
          <p:cNvSpPr txBox="1"/>
          <p:nvPr/>
        </p:nvSpPr>
        <p:spPr>
          <a:xfrm>
            <a:off x="5548228" y="3404759"/>
            <a:ext cx="3777784" cy="2031325"/>
          </a:xfrm>
          <a:prstGeom prst="rect">
            <a:avLst/>
          </a:prstGeom>
          <a:noFill/>
        </p:spPr>
        <p:txBody>
          <a:bodyPr wrap="square">
            <a:spAutoFit/>
          </a:bodyPr>
          <a:lstStyle/>
          <a:p>
            <a:pPr marL="285750" indent="-285750">
              <a:buFont typeface="Arial" panose="020B0604020202020204" pitchFamily="34" charset="0"/>
              <a:buChar char="•"/>
            </a:pPr>
            <a:r>
              <a:rPr lang="en-US" sz="1400" b="0" dirty="0">
                <a:solidFill>
                  <a:schemeClr val="bg1"/>
                </a:solidFill>
              </a:rPr>
              <a:t>Model performance: F1 = 50+, EM = 50+ (better than naive "unanswerable" baseline).</a:t>
            </a:r>
          </a:p>
          <a:p>
            <a:pPr marL="285750" indent="-285750">
              <a:buFont typeface="Arial" panose="020B0604020202020204" pitchFamily="34" charset="0"/>
              <a:buChar char="•"/>
            </a:pPr>
            <a:r>
              <a:rPr lang="en-US" sz="1400" b="0" dirty="0">
                <a:solidFill>
                  <a:schemeClr val="bg1"/>
                </a:solidFill>
              </a:rPr>
              <a:t>Human performance benchmark: F1 = 89.452, EM = 86.13.</a:t>
            </a:r>
          </a:p>
          <a:p>
            <a:pPr marL="285750" indent="-285750">
              <a:buFont typeface="Arial" panose="020B0604020202020204" pitchFamily="34" charset="0"/>
              <a:buChar char="•"/>
            </a:pPr>
            <a:r>
              <a:rPr lang="en-US" sz="1400" b="0" dirty="0">
                <a:solidFill>
                  <a:schemeClr val="bg1"/>
                </a:solidFill>
              </a:rPr>
              <a:t>Model catches most non-answerable questions correctly.</a:t>
            </a:r>
          </a:p>
          <a:p>
            <a:pPr marL="285750" indent="-285750">
              <a:buFont typeface="Arial" panose="020B0604020202020204" pitchFamily="34" charset="0"/>
              <a:buChar char="•"/>
            </a:pPr>
            <a:r>
              <a:rPr lang="en-US" sz="1400" b="0" dirty="0">
                <a:solidFill>
                  <a:schemeClr val="bg1"/>
                </a:solidFill>
              </a:rPr>
              <a:t>Struggles with exact match on answerable questions, often a few words off.</a:t>
            </a:r>
          </a:p>
        </p:txBody>
      </p:sp>
    </p:spTree>
    <p:extLst>
      <p:ext uri="{BB962C8B-B14F-4D97-AF65-F5344CB8AC3E}">
        <p14:creationId xmlns:p14="http://schemas.microsoft.com/office/powerpoint/2010/main" val="301297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13" grpId="0"/>
      <p:bldP spid="14" grpId="0"/>
      <p:bldP spid="30" grpId="0"/>
      <p:bldP spid="32"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5EC9B5-CCCC-40F4-0737-C003375FB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7B2A6-9FE1-92D9-82CE-4470E961111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results on the English QA</a:t>
            </a:r>
          </a:p>
        </p:txBody>
      </p:sp>
      <p:sp>
        <p:nvSpPr>
          <p:cNvPr id="3" name="Content Placeholder 2">
            <a:extLst>
              <a:ext uri="{FF2B5EF4-FFF2-40B4-BE49-F238E27FC236}">
                <a16:creationId xmlns:a16="http://schemas.microsoft.com/office/drawing/2014/main" id="{25E32C52-B3F7-B159-9582-314E97B4033D}"/>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F318A172-D207-22BC-3023-0DA04B1BF7C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E972900B-B6C6-C960-FEC0-043C6E98DD12}"/>
              </a:ext>
            </a:extLst>
          </p:cNvPr>
          <p:cNvSpPr txBox="1">
            <a:spLocks/>
          </p:cNvSpPr>
          <p:nvPr/>
        </p:nvSpPr>
        <p:spPr>
          <a:xfrm>
            <a:off x="855529" y="2099817"/>
            <a:ext cx="2237207" cy="500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pic>
        <p:nvPicPr>
          <p:cNvPr id="9" name="Picture 2" descr="Google BERT Update Set to Re-Shape Google's Understanding of Users - Vizion  Interactive">
            <a:extLst>
              <a:ext uri="{FF2B5EF4-FFF2-40B4-BE49-F238E27FC236}">
                <a16:creationId xmlns:a16="http://schemas.microsoft.com/office/drawing/2014/main" id="{3331239E-E884-CBEE-47AE-7FAC78C0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557" y="200510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ag of the United Kingdom - Wikipedia">
            <a:extLst>
              <a:ext uri="{FF2B5EF4-FFF2-40B4-BE49-F238E27FC236}">
                <a16:creationId xmlns:a16="http://schemas.microsoft.com/office/drawing/2014/main" id="{E9B89C82-9660-A916-2F10-C21276B49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264" y="208405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7D4A67-EF83-110D-4DC8-20D4800D7501}"/>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sp>
        <p:nvSpPr>
          <p:cNvPr id="14" name="TextBox 13">
            <a:extLst>
              <a:ext uri="{FF2B5EF4-FFF2-40B4-BE49-F238E27FC236}">
                <a16:creationId xmlns:a16="http://schemas.microsoft.com/office/drawing/2014/main" id="{22293EA1-1E6E-2548-48AB-1CD8FD032B9C}"/>
              </a:ext>
            </a:extLst>
          </p:cNvPr>
          <p:cNvSpPr txBox="1"/>
          <p:nvPr/>
        </p:nvSpPr>
        <p:spPr>
          <a:xfrm>
            <a:off x="1762251" y="260704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5" name="Picture 2" descr="Flag of the United Kingdom - Wikipedia">
            <a:extLst>
              <a:ext uri="{FF2B5EF4-FFF2-40B4-BE49-F238E27FC236}">
                <a16:creationId xmlns:a16="http://schemas.microsoft.com/office/drawing/2014/main" id="{16176C67-9820-C495-6675-4026DDBAF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075" y="2662333"/>
            <a:ext cx="628083" cy="31404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or: Curved 20">
            <a:extLst>
              <a:ext uri="{FF2B5EF4-FFF2-40B4-BE49-F238E27FC236}">
                <a16:creationId xmlns:a16="http://schemas.microsoft.com/office/drawing/2014/main" id="{8528980D-14D8-A24A-265C-4949AF3AE25B}"/>
              </a:ext>
            </a:extLst>
          </p:cNvPr>
          <p:cNvCxnSpPr>
            <a:cxnSpLocks/>
            <a:stCxn id="8" idx="1"/>
            <a:endCxn id="14" idx="1"/>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981658-4AD1-3840-6940-9EF8C7471913}"/>
              </a:ext>
            </a:extLst>
          </p:cNvPr>
          <p:cNvPicPr>
            <a:picLocks noChangeAspect="1"/>
          </p:cNvPicPr>
          <p:nvPr/>
        </p:nvPicPr>
        <p:blipFill>
          <a:blip r:embed="rId5"/>
          <a:stretch>
            <a:fillRect/>
          </a:stretch>
        </p:blipFill>
        <p:spPr>
          <a:xfrm>
            <a:off x="654279" y="3220785"/>
            <a:ext cx="6595591" cy="3261116"/>
          </a:xfrm>
          <a:prstGeom prst="rect">
            <a:avLst/>
          </a:prstGeom>
        </p:spPr>
      </p:pic>
      <p:sp>
        <p:nvSpPr>
          <p:cNvPr id="16" name="Content Placeholder 2">
            <a:extLst>
              <a:ext uri="{FF2B5EF4-FFF2-40B4-BE49-F238E27FC236}">
                <a16:creationId xmlns:a16="http://schemas.microsoft.com/office/drawing/2014/main" id="{A2D15D79-1F54-2CBD-7849-924F2C5747E4}"/>
              </a:ext>
            </a:extLst>
          </p:cNvPr>
          <p:cNvSpPr txBox="1">
            <a:spLocks/>
          </p:cNvSpPr>
          <p:nvPr/>
        </p:nvSpPr>
        <p:spPr>
          <a:xfrm>
            <a:off x="7338360" y="4097593"/>
            <a:ext cx="3570530" cy="9768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bg1"/>
                </a:solidFill>
              </a:rPr>
              <a:t>Model struggles with more abstract questions like “why”, compared to simpler ones like “who”</a:t>
            </a:r>
          </a:p>
          <a:p>
            <a:endParaRPr lang="en-US" b="0" dirty="0">
              <a:solidFill>
                <a:schemeClr val="bg1"/>
              </a:solidFill>
            </a:endParaRPr>
          </a:p>
        </p:txBody>
      </p:sp>
    </p:spTree>
    <p:extLst>
      <p:ext uri="{BB962C8B-B14F-4D97-AF65-F5344CB8AC3E}">
        <p14:creationId xmlns:p14="http://schemas.microsoft.com/office/powerpoint/2010/main" val="335385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9" y="260950"/>
            <a:ext cx="4365173" cy="723445"/>
          </a:xfrm>
        </p:spPr>
        <p:txBody>
          <a:bodyPr/>
          <a:lstStyle/>
          <a:p>
            <a:r>
              <a:rPr lang="en-US" cap="none" dirty="0">
                <a:solidFill>
                  <a:schemeClr val="bg1"/>
                </a:solidFill>
                <a:latin typeface="+mn-lt"/>
              </a:rPr>
              <a:t>Why This Project?</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1292907"/>
            <a:ext cx="9470572" cy="3747180"/>
          </a:xfrm>
        </p:spPr>
        <p:txBody>
          <a:bodyPr/>
          <a:lstStyle/>
          <a:p>
            <a:r>
              <a:rPr lang="en-US" dirty="0">
                <a:solidFill>
                  <a:schemeClr val="bg1"/>
                </a:solidFill>
              </a:rPr>
              <a:t>We are all familiar with common applications of Deep Learning….</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1229403" y="2086961"/>
            <a:ext cx="2013857" cy="552638"/>
          </a:xfrm>
        </p:spPr>
        <p:txBody>
          <a:bodyPr>
            <a:normAutofit/>
          </a:bodyPr>
          <a:lstStyle/>
          <a:p>
            <a:pPr marL="0" indent="0">
              <a:buNone/>
            </a:pPr>
            <a:r>
              <a:rPr lang="en-US" sz="2400" u="sng" dirty="0">
                <a:solidFill>
                  <a:schemeClr val="bg1"/>
                </a:solidFill>
              </a:rPr>
              <a:t>Classification</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6" name="Content Placeholder 3">
            <a:extLst>
              <a:ext uri="{FF2B5EF4-FFF2-40B4-BE49-F238E27FC236}">
                <a16:creationId xmlns:a16="http://schemas.microsoft.com/office/drawing/2014/main" id="{75F14D8B-327B-8239-D97B-AFB93DF59E1A}"/>
              </a:ext>
            </a:extLst>
          </p:cNvPr>
          <p:cNvSpPr txBox="1">
            <a:spLocks/>
          </p:cNvSpPr>
          <p:nvPr/>
        </p:nvSpPr>
        <p:spPr>
          <a:xfrm>
            <a:off x="5216977" y="2039941"/>
            <a:ext cx="2013857" cy="55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Regression</a:t>
            </a:r>
          </a:p>
        </p:txBody>
      </p:sp>
      <p:sp>
        <p:nvSpPr>
          <p:cNvPr id="7" name="Content Placeholder 3">
            <a:extLst>
              <a:ext uri="{FF2B5EF4-FFF2-40B4-BE49-F238E27FC236}">
                <a16:creationId xmlns:a16="http://schemas.microsoft.com/office/drawing/2014/main" id="{6B42C112-00ED-1877-D4FC-1EEF1CAFFD26}"/>
              </a:ext>
            </a:extLst>
          </p:cNvPr>
          <p:cNvSpPr txBox="1">
            <a:spLocks/>
          </p:cNvSpPr>
          <p:nvPr/>
        </p:nvSpPr>
        <p:spPr>
          <a:xfrm>
            <a:off x="8418155" y="1999875"/>
            <a:ext cx="3154137" cy="639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Natural Language Processing (NLP)</a:t>
            </a:r>
          </a:p>
        </p:txBody>
      </p:sp>
      <p:pic>
        <p:nvPicPr>
          <p:cNvPr id="1026" name="Picture 2" descr="Machine Learning Icon - Free PNG &amp; SVG 1701180 - Noun Project">
            <a:extLst>
              <a:ext uri="{FF2B5EF4-FFF2-40B4-BE49-F238E27FC236}">
                <a16:creationId xmlns:a16="http://schemas.microsoft.com/office/drawing/2014/main" id="{EE031B51-4FCA-002E-0E70-B110D22C791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35361" y="2639599"/>
            <a:ext cx="2107899" cy="2107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ear regression - Free arrows icons">
            <a:extLst>
              <a:ext uri="{FF2B5EF4-FFF2-40B4-BE49-F238E27FC236}">
                <a16:creationId xmlns:a16="http://schemas.microsoft.com/office/drawing/2014/main" id="{4C394DFA-2B15-C98A-DB4A-9B66D9CF2C5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000308" y="2639599"/>
            <a:ext cx="2013857" cy="20138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lp Icon Stock Illustrations – 950 Nlp Icon Stock Illustrations, Vectors &amp;  Clipart - Dreamstime">
            <a:extLst>
              <a:ext uri="{FF2B5EF4-FFF2-40B4-BE49-F238E27FC236}">
                <a16:creationId xmlns:a16="http://schemas.microsoft.com/office/drawing/2014/main" id="{B25301B7-F719-A49E-8961-043BF61E921A}"/>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9728" b="89689" l="6125" r="90000">
                        <a14:foregroundMark x1="9490" y1="72374" x2="9500" y2="72568"/>
                        <a14:foregroundMark x1="9250" y1="67899" x2="9396" y2="70623"/>
                        <a14:foregroundMark x1="14625" y1="75097" x2="14625" y2="75097"/>
                        <a14:foregroundMark x1="7000" y1="72179" x2="6125" y2="71984"/>
                        <a14:backgroundMark x1="11000" y1="68288" x2="10375" y2="69066"/>
                        <a14:backgroundMark x1="10125" y1="70623" x2="10125" y2="72374"/>
                      </a14:backgroundRemoval>
                    </a14:imgEffect>
                  </a14:imgLayer>
                </a14:imgProps>
              </a:ext>
              <a:ext uri="{28A0092B-C50C-407E-A947-70E740481C1C}">
                <a14:useLocalDpi xmlns:a14="http://schemas.microsoft.com/office/drawing/2010/main" val="0"/>
              </a:ext>
            </a:extLst>
          </a:blip>
          <a:srcRect t="46851" r="60420"/>
          <a:stretch/>
        </p:blipFill>
        <p:spPr bwMode="auto">
          <a:xfrm>
            <a:off x="8268710" y="2670839"/>
            <a:ext cx="2709921" cy="233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9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6295D0-8666-2084-C778-D385B2E32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9449A-C985-5965-75DB-9216FA79DE7F}"/>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results on the Basque QA</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F78CB15C-F23C-63AD-4B19-FEE4E18C79F7}"/>
              </a:ext>
            </a:extLst>
          </p:cNvPr>
          <p:cNvSpPr>
            <a:spLocks noGrp="1"/>
          </p:cNvSpPr>
          <p:nvPr>
            <p:ph sz="quarter" idx="10"/>
          </p:nvPr>
        </p:nvSpPr>
        <p:spPr>
          <a:xfrm>
            <a:off x="594482" y="1181303"/>
            <a:ext cx="108761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9F76B8F0-7E4E-561A-3F79-24644522E39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TextBox 49">
            <a:extLst>
              <a:ext uri="{FF2B5EF4-FFF2-40B4-BE49-F238E27FC236}">
                <a16:creationId xmlns:a16="http://schemas.microsoft.com/office/drawing/2014/main" id="{78CA9A21-F15C-0707-01AE-E5A2C28D9718}"/>
              </a:ext>
            </a:extLst>
          </p:cNvPr>
          <p:cNvSpPr txBox="1"/>
          <p:nvPr/>
        </p:nvSpPr>
        <p:spPr>
          <a:xfrm>
            <a:off x="310715" y="2138757"/>
            <a:ext cx="512234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Main conclusions:</a:t>
            </a:r>
          </a:p>
          <a:p>
            <a:pPr marL="742950" lvl="1" indent="-285750">
              <a:buFont typeface="Arial" panose="020B0604020202020204" pitchFamily="34" charset="0"/>
              <a:buChar char="•"/>
            </a:pPr>
            <a:r>
              <a:rPr lang="en-US" sz="1400" dirty="0" err="1">
                <a:solidFill>
                  <a:schemeClr val="bg1"/>
                </a:solidFill>
              </a:rPr>
              <a:t>mBERT</a:t>
            </a:r>
            <a:r>
              <a:rPr lang="en-US" sz="1400" dirty="0">
                <a:solidFill>
                  <a:schemeClr val="bg1"/>
                </a:solidFill>
              </a:rPr>
              <a:t> performs well on unanswerable questions (likely over-predicts as unanswerable). Raises overall F1 and EM but has poor performance on answerable questions. So </a:t>
            </a:r>
            <a:r>
              <a:rPr lang="en-US" sz="1400" u="sng" dirty="0">
                <a:solidFill>
                  <a:schemeClr val="bg1"/>
                </a:solidFill>
              </a:rPr>
              <a:t>multilingual pre-trained models may miss specific Basque linguistic patterns</a:t>
            </a:r>
          </a:p>
          <a:p>
            <a:pPr marL="742950" lvl="1" indent="-285750">
              <a:buFont typeface="Arial" panose="020B0604020202020204" pitchFamily="34" charset="0"/>
              <a:buChar char="•"/>
            </a:pPr>
            <a:r>
              <a:rPr lang="en-US" sz="1400" dirty="0">
                <a:solidFill>
                  <a:schemeClr val="bg1"/>
                </a:solidFill>
              </a:rPr>
              <a:t>Basque pre-trained models have lower overall EM and F1, but </a:t>
            </a:r>
            <a:r>
              <a:rPr lang="en-US" sz="1400" u="sng" dirty="0">
                <a:solidFill>
                  <a:schemeClr val="bg1"/>
                </a:solidFill>
              </a:rPr>
              <a:t>do better in answerable questions</a:t>
            </a:r>
          </a:p>
          <a:p>
            <a:pPr marL="742950" lvl="1" indent="-285750">
              <a:buFont typeface="Arial" panose="020B0604020202020204" pitchFamily="34" charset="0"/>
              <a:buChar char="•"/>
            </a:pPr>
            <a:r>
              <a:rPr lang="en-US" sz="1400" u="sng" dirty="0" err="1">
                <a:solidFill>
                  <a:schemeClr val="bg1"/>
                </a:solidFill>
              </a:rPr>
              <a:t>BERTeus</a:t>
            </a:r>
            <a:r>
              <a:rPr lang="en-US" sz="1400" u="sng" dirty="0">
                <a:solidFill>
                  <a:schemeClr val="bg1"/>
                </a:solidFill>
              </a:rPr>
              <a:t> is gives the most balanced performance</a:t>
            </a:r>
          </a:p>
          <a:p>
            <a:pPr marL="285750" indent="-285750">
              <a:buFont typeface="Arial" panose="020B0604020202020204" pitchFamily="34" charset="0"/>
              <a:buChar char="•"/>
            </a:pPr>
            <a:endParaRPr lang="en-US" sz="1400" u="sng" dirty="0">
              <a:solidFill>
                <a:schemeClr val="bg1"/>
              </a:solidFill>
            </a:endParaRPr>
          </a:p>
          <a:p>
            <a:pPr marL="285750" indent="-285750">
              <a:buFont typeface="Arial" panose="020B0604020202020204" pitchFamily="34" charset="0"/>
              <a:buChar char="•"/>
            </a:pPr>
            <a:r>
              <a:rPr lang="en-US" sz="1400" u="sng" dirty="0">
                <a:solidFill>
                  <a:schemeClr val="bg1"/>
                </a:solidFill>
              </a:rPr>
              <a:t>Results do not match </a:t>
            </a:r>
            <a:r>
              <a:rPr lang="en-US" sz="1400" u="sng" dirty="0" err="1">
                <a:solidFill>
                  <a:schemeClr val="bg1"/>
                </a:solidFill>
              </a:rPr>
              <a:t>EuSQuAD</a:t>
            </a:r>
            <a:r>
              <a:rPr lang="en-US" sz="1400" u="sng" dirty="0">
                <a:solidFill>
                  <a:schemeClr val="bg1"/>
                </a:solidFill>
              </a:rPr>
              <a:t> paper's performance levels</a:t>
            </a:r>
            <a:r>
              <a:rPr lang="en-US" sz="1400" dirty="0">
                <a:solidFill>
                  <a:schemeClr val="bg1"/>
                </a:solidFill>
              </a:rPr>
              <a:t>. Possible reasons:</a:t>
            </a:r>
          </a:p>
          <a:p>
            <a:pPr marL="742950" lvl="1" indent="-285750">
              <a:buFont typeface="Arial" panose="020B0604020202020204" pitchFamily="34" charset="0"/>
              <a:buChar char="•"/>
            </a:pPr>
            <a:r>
              <a:rPr lang="en-US" sz="1400" dirty="0">
                <a:solidFill>
                  <a:schemeClr val="bg1"/>
                </a:solidFill>
              </a:rPr>
              <a:t>Different test sets or fine-tuning </a:t>
            </a:r>
            <a:r>
              <a:rPr lang="en-US" sz="1400" dirty="0" err="1">
                <a:solidFill>
                  <a:schemeClr val="bg1"/>
                </a:solidFill>
              </a:rPr>
              <a:t>processes.Different</a:t>
            </a:r>
            <a:r>
              <a:rPr lang="en-US" sz="1400" dirty="0">
                <a:solidFill>
                  <a:schemeClr val="bg1"/>
                </a:solidFill>
              </a:rPr>
              <a:t> hyperparameters.</a:t>
            </a:r>
          </a:p>
          <a:p>
            <a:pPr marL="742950" lvl="1" indent="-285750">
              <a:buFont typeface="Arial" panose="020B0604020202020204" pitchFamily="34" charset="0"/>
              <a:buChar char="•"/>
            </a:pPr>
            <a:r>
              <a:rPr lang="en-US" sz="1400" dirty="0">
                <a:solidFill>
                  <a:schemeClr val="bg1"/>
                </a:solidFill>
              </a:rPr>
              <a:t>Their test set only contains answerable questions, affecting difficulty.</a:t>
            </a:r>
          </a:p>
          <a:p>
            <a:pPr marL="742950" lvl="1" indent="-285750">
              <a:buFont typeface="Arial" panose="020B0604020202020204" pitchFamily="34" charset="0"/>
              <a:buChar char="•"/>
            </a:pPr>
            <a:r>
              <a:rPr lang="en-US" sz="1400" dirty="0">
                <a:solidFill>
                  <a:schemeClr val="bg1"/>
                </a:solidFill>
              </a:rPr>
              <a:t>Reduced training data (to create a test set) may have also impacted performance.</a:t>
            </a:r>
          </a:p>
        </p:txBody>
      </p:sp>
      <p:pic>
        <p:nvPicPr>
          <p:cNvPr id="52" name="Picture 51" descr="A screenshot of a computer screen&#10;&#10;Description automatically generated">
            <a:extLst>
              <a:ext uri="{FF2B5EF4-FFF2-40B4-BE49-F238E27FC236}">
                <a16:creationId xmlns:a16="http://schemas.microsoft.com/office/drawing/2014/main" id="{E0B69632-FBBC-C64C-4910-E7C9BCA4F339}"/>
              </a:ext>
            </a:extLst>
          </p:cNvPr>
          <p:cNvPicPr>
            <a:picLocks noChangeAspect="1"/>
          </p:cNvPicPr>
          <p:nvPr/>
        </p:nvPicPr>
        <p:blipFill>
          <a:blip r:embed="rId3"/>
          <a:stretch>
            <a:fillRect/>
          </a:stretch>
        </p:blipFill>
        <p:spPr>
          <a:xfrm>
            <a:off x="5841015" y="4016194"/>
            <a:ext cx="6740307" cy="2246769"/>
          </a:xfrm>
          <a:prstGeom prst="rect">
            <a:avLst/>
          </a:prstGeom>
        </p:spPr>
      </p:pic>
      <p:pic>
        <p:nvPicPr>
          <p:cNvPr id="54" name="Picture 53" descr="A screenshot of a graph&#10;&#10;Description automatically generated">
            <a:extLst>
              <a:ext uri="{FF2B5EF4-FFF2-40B4-BE49-F238E27FC236}">
                <a16:creationId xmlns:a16="http://schemas.microsoft.com/office/drawing/2014/main" id="{32B85A7D-31B1-A12A-31E5-BF7376E3EDA9}"/>
              </a:ext>
            </a:extLst>
          </p:cNvPr>
          <p:cNvPicPr>
            <a:picLocks noChangeAspect="1"/>
          </p:cNvPicPr>
          <p:nvPr/>
        </p:nvPicPr>
        <p:blipFill>
          <a:blip r:embed="rId4"/>
          <a:stretch>
            <a:fillRect/>
          </a:stretch>
        </p:blipFill>
        <p:spPr>
          <a:xfrm>
            <a:off x="5841016" y="1487689"/>
            <a:ext cx="6740304" cy="2246768"/>
          </a:xfrm>
          <a:prstGeom prst="rect">
            <a:avLst/>
          </a:prstGeom>
        </p:spPr>
      </p:pic>
      <p:sp>
        <p:nvSpPr>
          <p:cNvPr id="57" name="TextBox 56">
            <a:extLst>
              <a:ext uri="{FF2B5EF4-FFF2-40B4-BE49-F238E27FC236}">
                <a16:creationId xmlns:a16="http://schemas.microsoft.com/office/drawing/2014/main" id="{B8B14065-0247-97F3-7949-F3D0AA072EB0}"/>
              </a:ext>
            </a:extLst>
          </p:cNvPr>
          <p:cNvSpPr txBox="1"/>
          <p:nvPr/>
        </p:nvSpPr>
        <p:spPr>
          <a:xfrm>
            <a:off x="3322484" y="1744660"/>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58" name="Picture 57">
            <a:extLst>
              <a:ext uri="{FF2B5EF4-FFF2-40B4-BE49-F238E27FC236}">
                <a16:creationId xmlns:a16="http://schemas.microsoft.com/office/drawing/2014/main" id="{60C2D3FF-135C-FB27-F9C6-AF7EB4B763C6}"/>
              </a:ext>
            </a:extLst>
          </p:cNvPr>
          <p:cNvPicPr>
            <a:picLocks noChangeAspect="1"/>
          </p:cNvPicPr>
          <p:nvPr/>
        </p:nvPicPr>
        <p:blipFill>
          <a:blip r:embed="rId5"/>
          <a:stretch>
            <a:fillRect/>
          </a:stretch>
        </p:blipFill>
        <p:spPr>
          <a:xfrm>
            <a:off x="5447915" y="1762920"/>
            <a:ext cx="628083" cy="351727"/>
          </a:xfrm>
          <a:prstGeom prst="rect">
            <a:avLst/>
          </a:prstGeom>
        </p:spPr>
      </p:pic>
    </p:spTree>
    <p:extLst>
      <p:ext uri="{BB962C8B-B14F-4D97-AF65-F5344CB8AC3E}">
        <p14:creationId xmlns:p14="http://schemas.microsoft.com/office/powerpoint/2010/main" val="409154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86E1-DA5F-BFB1-56E4-6B388EFF0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80322-6B64-FD51-6C9C-270DDA338102}"/>
              </a:ext>
            </a:extLst>
          </p:cNvPr>
          <p:cNvSpPr>
            <a:spLocks noGrp="1"/>
          </p:cNvSpPr>
          <p:nvPr>
            <p:ph type="title"/>
          </p:nvPr>
        </p:nvSpPr>
        <p:spPr>
          <a:xfrm>
            <a:off x="914398" y="260950"/>
            <a:ext cx="11005459" cy="723445"/>
          </a:xfrm>
        </p:spPr>
        <p:txBody>
          <a:bodyPr>
            <a:normAutofit fontScale="90000"/>
          </a:bodyPr>
          <a:lstStyle/>
          <a:p>
            <a:r>
              <a:rPr lang="en-US" cap="none" dirty="0">
                <a:solidFill>
                  <a:schemeClr val="bg1"/>
                </a:solidFill>
                <a:latin typeface="+mn-lt"/>
              </a:rPr>
              <a:t>Question Answering NLP: </a:t>
            </a:r>
            <a:r>
              <a:rPr lang="en-US" cap="none" dirty="0">
                <a:solidFill>
                  <a:schemeClr val="bg1"/>
                </a:solidFill>
              </a:rPr>
              <a:t>Understanding how the fine-tuned models work towards predicting the answer</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C759CF22-CD04-58E3-A87E-8A592F29FCA1}"/>
              </a:ext>
            </a:extLst>
          </p:cNvPr>
          <p:cNvSpPr>
            <a:spLocks noGrp="1"/>
          </p:cNvSpPr>
          <p:nvPr>
            <p:ph sz="quarter" idx="10"/>
          </p:nvPr>
        </p:nvSpPr>
        <p:spPr>
          <a:xfrm>
            <a:off x="569082" y="1308303"/>
            <a:ext cx="4041018" cy="976814"/>
          </a:xfrm>
        </p:spPr>
        <p:txBody>
          <a:bodyPr>
            <a:normAutofit fontScale="92500" lnSpcReduction="20000"/>
          </a:bodyPr>
          <a:lstStyle/>
          <a:p>
            <a:r>
              <a:rPr lang="en-US" u="sng" dirty="0">
                <a:solidFill>
                  <a:schemeClr val="bg1"/>
                </a:solidFill>
              </a:rPr>
              <a:t>Visualizing the attention layers</a:t>
            </a:r>
          </a:p>
          <a:p>
            <a:pPr lvl="1"/>
            <a:r>
              <a:rPr lang="en-US" b="0" dirty="0">
                <a:solidFill>
                  <a:schemeClr val="bg1"/>
                </a:solidFill>
              </a:rPr>
              <a:t>Tokens draw information from other tokens</a:t>
            </a:r>
          </a:p>
          <a:p>
            <a:endParaRPr lang="en-US" b="0" dirty="0">
              <a:solidFill>
                <a:schemeClr val="bg1"/>
              </a:solidFill>
            </a:endParaRPr>
          </a:p>
        </p:txBody>
      </p:sp>
      <p:sp>
        <p:nvSpPr>
          <p:cNvPr id="11" name="Rectangle 3">
            <a:extLst>
              <a:ext uri="{FF2B5EF4-FFF2-40B4-BE49-F238E27FC236}">
                <a16:creationId xmlns:a16="http://schemas.microsoft.com/office/drawing/2014/main" id="{143BB5C0-04F6-D499-68FC-97DAAB373B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E3846D9-22EA-74FF-CA8E-018AF7DF3981}"/>
              </a:ext>
            </a:extLst>
          </p:cNvPr>
          <p:cNvPicPr>
            <a:picLocks noChangeAspect="1"/>
          </p:cNvPicPr>
          <p:nvPr/>
        </p:nvPicPr>
        <p:blipFill>
          <a:blip r:embed="rId3"/>
          <a:stretch>
            <a:fillRect/>
          </a:stretch>
        </p:blipFill>
        <p:spPr>
          <a:xfrm>
            <a:off x="1395364" y="2152750"/>
            <a:ext cx="2505622" cy="3733867"/>
          </a:xfrm>
          <a:prstGeom prst="rect">
            <a:avLst/>
          </a:prstGeom>
        </p:spPr>
      </p:pic>
      <p:sp>
        <p:nvSpPr>
          <p:cNvPr id="8" name="Content Placeholder 2">
            <a:extLst>
              <a:ext uri="{FF2B5EF4-FFF2-40B4-BE49-F238E27FC236}">
                <a16:creationId xmlns:a16="http://schemas.microsoft.com/office/drawing/2014/main" id="{55C15E75-B814-D26C-2D71-532F9A806020}"/>
              </a:ext>
            </a:extLst>
          </p:cNvPr>
          <p:cNvSpPr txBox="1">
            <a:spLocks/>
          </p:cNvSpPr>
          <p:nvPr/>
        </p:nvSpPr>
        <p:spPr>
          <a:xfrm>
            <a:off x="5425527" y="1286785"/>
            <a:ext cx="5906708" cy="168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solidFill>
                  <a:schemeClr val="bg1"/>
                </a:solidFill>
              </a:rPr>
              <a:t>Visualizing the token weights from the reverse gradient</a:t>
            </a:r>
          </a:p>
          <a:p>
            <a:pPr lvl="1"/>
            <a:r>
              <a:rPr lang="en-US" b="0" dirty="0">
                <a:solidFill>
                  <a:schemeClr val="bg1"/>
                </a:solidFill>
              </a:rPr>
              <a:t>Each tokens’ overall contribution to the answer</a:t>
            </a:r>
          </a:p>
          <a:p>
            <a:endParaRPr lang="en-US" b="0" dirty="0">
              <a:solidFill>
                <a:schemeClr val="bg1"/>
              </a:solidFill>
            </a:endParaRPr>
          </a:p>
        </p:txBody>
      </p:sp>
      <p:pic>
        <p:nvPicPr>
          <p:cNvPr id="14" name="Picture 13">
            <a:extLst>
              <a:ext uri="{FF2B5EF4-FFF2-40B4-BE49-F238E27FC236}">
                <a16:creationId xmlns:a16="http://schemas.microsoft.com/office/drawing/2014/main" id="{4F0F9BE2-5153-7DBE-8436-EB2171B4BBBB}"/>
              </a:ext>
            </a:extLst>
          </p:cNvPr>
          <p:cNvPicPr>
            <a:picLocks noChangeAspect="1"/>
          </p:cNvPicPr>
          <p:nvPr/>
        </p:nvPicPr>
        <p:blipFill>
          <a:blip r:embed="rId4"/>
          <a:stretch>
            <a:fillRect/>
          </a:stretch>
        </p:blipFill>
        <p:spPr>
          <a:xfrm>
            <a:off x="5289662" y="2579024"/>
            <a:ext cx="6450167" cy="678581"/>
          </a:xfrm>
          <a:prstGeom prst="rect">
            <a:avLst/>
          </a:prstGeom>
        </p:spPr>
      </p:pic>
      <p:pic>
        <p:nvPicPr>
          <p:cNvPr id="16" name="Picture 15">
            <a:extLst>
              <a:ext uri="{FF2B5EF4-FFF2-40B4-BE49-F238E27FC236}">
                <a16:creationId xmlns:a16="http://schemas.microsoft.com/office/drawing/2014/main" id="{C436DF3B-98A4-EB67-035C-CEC12F954C05}"/>
              </a:ext>
            </a:extLst>
          </p:cNvPr>
          <p:cNvPicPr>
            <a:picLocks noChangeAspect="1"/>
          </p:cNvPicPr>
          <p:nvPr/>
        </p:nvPicPr>
        <p:blipFill>
          <a:blip r:embed="rId5"/>
          <a:stretch>
            <a:fillRect/>
          </a:stretch>
        </p:blipFill>
        <p:spPr>
          <a:xfrm>
            <a:off x="5289662" y="3600396"/>
            <a:ext cx="6450167" cy="860022"/>
          </a:xfrm>
          <a:prstGeom prst="rect">
            <a:avLst/>
          </a:prstGeom>
        </p:spPr>
      </p:pic>
      <p:sp>
        <p:nvSpPr>
          <p:cNvPr id="17" name="Content Placeholder 2">
            <a:extLst>
              <a:ext uri="{FF2B5EF4-FFF2-40B4-BE49-F238E27FC236}">
                <a16:creationId xmlns:a16="http://schemas.microsoft.com/office/drawing/2014/main" id="{55001F6C-83AE-6F2F-724C-70EC326B39ED}"/>
              </a:ext>
            </a:extLst>
          </p:cNvPr>
          <p:cNvSpPr txBox="1">
            <a:spLocks/>
          </p:cNvSpPr>
          <p:nvPr/>
        </p:nvSpPr>
        <p:spPr>
          <a:xfrm>
            <a:off x="5289662" y="4803209"/>
            <a:ext cx="6178438" cy="1088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dirty="0">
                <a:solidFill>
                  <a:srgbClr val="FF0000"/>
                </a:solidFill>
              </a:rPr>
              <a:t>-&gt; note how the model understands “where” refers to locations, and gives weights to location names, “hospital” and “resort”</a:t>
            </a:r>
          </a:p>
        </p:txBody>
      </p:sp>
    </p:spTree>
    <p:extLst>
      <p:ext uri="{BB962C8B-B14F-4D97-AF65-F5344CB8AC3E}">
        <p14:creationId xmlns:p14="http://schemas.microsoft.com/office/powerpoint/2010/main" val="26339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3DC6DF-48A9-E4DD-710B-5CE11A944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A8B56-5FCB-9E74-71A0-DFF74C2990FF}"/>
              </a:ext>
            </a:extLst>
          </p:cNvPr>
          <p:cNvSpPr>
            <a:spLocks noGrp="1"/>
          </p:cNvSpPr>
          <p:nvPr>
            <p:ph type="title"/>
          </p:nvPr>
        </p:nvSpPr>
        <p:spPr>
          <a:xfrm>
            <a:off x="914398" y="260950"/>
            <a:ext cx="11005459" cy="723445"/>
          </a:xfrm>
        </p:spPr>
        <p:txBody>
          <a:bodyPr>
            <a:normAutofit fontScale="90000"/>
          </a:bodyPr>
          <a:lstStyle/>
          <a:p>
            <a:r>
              <a:rPr lang="en-US" cap="none" dirty="0">
                <a:solidFill>
                  <a:schemeClr val="bg1"/>
                </a:solidFill>
                <a:latin typeface="+mn-lt"/>
              </a:rPr>
              <a:t>Question Answering NLP: </a:t>
            </a:r>
            <a:r>
              <a:rPr lang="en-US" cap="none" dirty="0">
                <a:solidFill>
                  <a:schemeClr val="bg1"/>
                </a:solidFill>
              </a:rPr>
              <a:t>Understanding how the fine-tuned models work towards predicting the answer</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D95BA138-87C8-2EDD-943E-1035C7B0BC5E}"/>
              </a:ext>
            </a:extLst>
          </p:cNvPr>
          <p:cNvSpPr>
            <a:spLocks noGrp="1"/>
          </p:cNvSpPr>
          <p:nvPr>
            <p:ph sz="quarter" idx="10"/>
          </p:nvPr>
        </p:nvSpPr>
        <p:spPr>
          <a:xfrm>
            <a:off x="569082" y="1308303"/>
            <a:ext cx="8511418" cy="976814"/>
          </a:xfrm>
        </p:spPr>
        <p:txBody>
          <a:bodyPr>
            <a:normAutofit/>
          </a:bodyPr>
          <a:lstStyle/>
          <a:p>
            <a:r>
              <a:rPr lang="en-US" u="sng" dirty="0">
                <a:solidFill>
                  <a:schemeClr val="bg1"/>
                </a:solidFill>
              </a:rPr>
              <a:t>Visualizing the prediction scores:</a:t>
            </a:r>
            <a:endParaRPr lang="en-US" b="0" u="sng" dirty="0">
              <a:solidFill>
                <a:schemeClr val="bg1"/>
              </a:solidFill>
            </a:endParaRPr>
          </a:p>
          <a:p>
            <a:pPr lvl="1"/>
            <a:r>
              <a:rPr lang="en-US" b="0" dirty="0">
                <a:solidFill>
                  <a:schemeClr val="bg1"/>
                </a:solidFill>
              </a:rPr>
              <a:t>The total probability that those words are part of the answer</a:t>
            </a:r>
          </a:p>
        </p:txBody>
      </p:sp>
      <p:sp>
        <p:nvSpPr>
          <p:cNvPr id="11" name="Rectangle 3">
            <a:extLst>
              <a:ext uri="{FF2B5EF4-FFF2-40B4-BE49-F238E27FC236}">
                <a16:creationId xmlns:a16="http://schemas.microsoft.com/office/drawing/2014/main" id="{A4A9CB5B-04E4-1AAD-157E-25D26237635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B31189C-7644-CD80-1851-D914DCC55184}"/>
              </a:ext>
            </a:extLst>
          </p:cNvPr>
          <p:cNvPicPr>
            <a:picLocks noChangeAspect="1"/>
          </p:cNvPicPr>
          <p:nvPr/>
        </p:nvPicPr>
        <p:blipFill>
          <a:blip r:embed="rId3"/>
          <a:stretch>
            <a:fillRect/>
          </a:stretch>
        </p:blipFill>
        <p:spPr>
          <a:xfrm>
            <a:off x="914398" y="2208917"/>
            <a:ext cx="10502900" cy="1934960"/>
          </a:xfrm>
          <a:prstGeom prst="rect">
            <a:avLst/>
          </a:prstGeom>
        </p:spPr>
      </p:pic>
      <p:pic>
        <p:nvPicPr>
          <p:cNvPr id="9" name="Picture 8">
            <a:extLst>
              <a:ext uri="{FF2B5EF4-FFF2-40B4-BE49-F238E27FC236}">
                <a16:creationId xmlns:a16="http://schemas.microsoft.com/office/drawing/2014/main" id="{92727227-B4C9-B2FC-CAA0-EC7918177A0D}"/>
              </a:ext>
            </a:extLst>
          </p:cNvPr>
          <p:cNvPicPr>
            <a:picLocks noChangeAspect="1"/>
          </p:cNvPicPr>
          <p:nvPr/>
        </p:nvPicPr>
        <p:blipFill>
          <a:blip r:embed="rId4"/>
          <a:stretch>
            <a:fillRect/>
          </a:stretch>
        </p:blipFill>
        <p:spPr>
          <a:xfrm>
            <a:off x="914399" y="4301205"/>
            <a:ext cx="10502900" cy="1988373"/>
          </a:xfrm>
          <a:prstGeom prst="rect">
            <a:avLst/>
          </a:prstGeom>
        </p:spPr>
      </p:pic>
    </p:spTree>
    <p:extLst>
      <p:ext uri="{BB962C8B-B14F-4D97-AF65-F5344CB8AC3E}">
        <p14:creationId xmlns:p14="http://schemas.microsoft.com/office/powerpoint/2010/main" val="145139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B010D1-C9B3-64BA-FBDE-20BD360DD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F0458-2A3A-201A-16C6-0CF47204493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Conclusions and future work</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739E248F-CA55-B1E6-DD09-094D91DE0BDD}"/>
              </a:ext>
            </a:extLst>
          </p:cNvPr>
          <p:cNvSpPr>
            <a:spLocks noGrp="1"/>
          </p:cNvSpPr>
          <p:nvPr>
            <p:ph sz="quarter" idx="10"/>
          </p:nvPr>
        </p:nvSpPr>
        <p:spPr>
          <a:xfrm>
            <a:off x="569082" y="1308302"/>
            <a:ext cx="4041018" cy="4190797"/>
          </a:xfrm>
        </p:spPr>
        <p:txBody>
          <a:bodyPr>
            <a:normAutofit/>
          </a:bodyPr>
          <a:lstStyle/>
          <a:p>
            <a:r>
              <a:rPr lang="en-US" u="sng" dirty="0">
                <a:solidFill>
                  <a:schemeClr val="bg1"/>
                </a:solidFill>
              </a:rPr>
              <a:t>Conclusions</a:t>
            </a:r>
          </a:p>
          <a:p>
            <a:pPr lvl="1"/>
            <a:r>
              <a:rPr lang="en-US" b="0" dirty="0">
                <a:solidFill>
                  <a:schemeClr val="bg1"/>
                </a:solidFill>
              </a:rPr>
              <a:t>Adapted QA models for Basque showed promise but remain far from human or SOTA performance.</a:t>
            </a:r>
          </a:p>
          <a:p>
            <a:pPr lvl="1"/>
            <a:r>
              <a:rPr lang="en-US" b="0" dirty="0">
                <a:solidFill>
                  <a:schemeClr val="bg1"/>
                </a:solidFill>
              </a:rPr>
              <a:t>Performance analysis by question type revealed key strengths and weaknesses.</a:t>
            </a:r>
          </a:p>
          <a:p>
            <a:pPr lvl="1"/>
            <a:r>
              <a:rPr lang="en-US" b="0" dirty="0">
                <a:solidFill>
                  <a:schemeClr val="bg1"/>
                </a:solidFill>
              </a:rPr>
              <a:t>Visualizations highlighted how models reason and process input, guiding improvements.</a:t>
            </a:r>
          </a:p>
        </p:txBody>
      </p:sp>
      <p:sp>
        <p:nvSpPr>
          <p:cNvPr id="11" name="Rectangle 3">
            <a:extLst>
              <a:ext uri="{FF2B5EF4-FFF2-40B4-BE49-F238E27FC236}">
                <a16:creationId xmlns:a16="http://schemas.microsoft.com/office/drawing/2014/main" id="{822136EC-8ECA-A7D6-6D31-F8D973862B8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00542800-D3D0-C415-5B3C-8F67C6A7ED69}"/>
              </a:ext>
            </a:extLst>
          </p:cNvPr>
          <p:cNvSpPr txBox="1">
            <a:spLocks/>
          </p:cNvSpPr>
          <p:nvPr/>
        </p:nvSpPr>
        <p:spPr>
          <a:xfrm>
            <a:off x="5561392" y="1308302"/>
            <a:ext cx="5906708" cy="3454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chemeClr val="bg1"/>
                </a:solidFill>
              </a:rPr>
              <a:t>Limitations and Future Work:</a:t>
            </a:r>
          </a:p>
          <a:p>
            <a:pPr lvl="1"/>
            <a:r>
              <a:rPr lang="en-US" b="0" dirty="0">
                <a:solidFill>
                  <a:schemeClr val="bg1"/>
                </a:solidFill>
              </a:rPr>
              <a:t>No public test sets; custom splits introduced potential context overlap.</a:t>
            </a:r>
          </a:p>
          <a:p>
            <a:pPr lvl="1"/>
            <a:r>
              <a:rPr lang="en-US" b="0" dirty="0">
                <a:solidFill>
                  <a:schemeClr val="bg1"/>
                </a:solidFill>
              </a:rPr>
              <a:t>Hyperparameters were not fully optimized for </a:t>
            </a:r>
            <a:r>
              <a:rPr lang="en-US" b="0" dirty="0" err="1">
                <a:solidFill>
                  <a:schemeClr val="bg1"/>
                </a:solidFill>
              </a:rPr>
              <a:t>Basque.Limited</a:t>
            </a:r>
            <a:endParaRPr lang="en-US" b="0" dirty="0">
              <a:solidFill>
                <a:schemeClr val="bg1"/>
              </a:solidFill>
            </a:endParaRPr>
          </a:p>
          <a:p>
            <a:pPr lvl="1"/>
            <a:r>
              <a:rPr lang="en-US" b="0" dirty="0">
                <a:solidFill>
                  <a:schemeClr val="bg1"/>
                </a:solidFill>
              </a:rPr>
              <a:t>Basque corpora damaged pre-training; more diverse data is needed.</a:t>
            </a:r>
          </a:p>
        </p:txBody>
      </p:sp>
    </p:spTree>
    <p:extLst>
      <p:ext uri="{BB962C8B-B14F-4D97-AF65-F5344CB8AC3E}">
        <p14:creationId xmlns:p14="http://schemas.microsoft.com/office/powerpoint/2010/main" val="2603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7D478ED-AD1D-7502-FB19-326FA035D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5E1B0-EA9D-F2C5-990E-1E6A248DFDB3}"/>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A final word about the aim and scope of this project</a:t>
            </a:r>
          </a:p>
        </p:txBody>
      </p:sp>
      <p:sp>
        <p:nvSpPr>
          <p:cNvPr id="3" name="Content Placeholder 2">
            <a:extLst>
              <a:ext uri="{FF2B5EF4-FFF2-40B4-BE49-F238E27FC236}">
                <a16:creationId xmlns:a16="http://schemas.microsoft.com/office/drawing/2014/main" id="{65A178E1-0C20-6F7F-9A95-8F76D39F5B7A}"/>
              </a:ext>
            </a:extLst>
          </p:cNvPr>
          <p:cNvSpPr>
            <a:spLocks noGrp="1"/>
          </p:cNvSpPr>
          <p:nvPr>
            <p:ph sz="quarter" idx="10"/>
          </p:nvPr>
        </p:nvSpPr>
        <p:spPr>
          <a:xfrm>
            <a:off x="569082" y="1351334"/>
            <a:ext cx="10352918" cy="5288748"/>
          </a:xfrm>
        </p:spPr>
        <p:txBody>
          <a:bodyPr>
            <a:normAutofit fontScale="70000" lnSpcReduction="20000"/>
          </a:bodyPr>
          <a:lstStyle/>
          <a:p>
            <a:r>
              <a:rPr lang="en-US" b="0" u="sng" dirty="0">
                <a:solidFill>
                  <a:schemeClr val="bg1"/>
                </a:solidFill>
              </a:rPr>
              <a:t>Context(written by me):</a:t>
            </a:r>
            <a:r>
              <a:rPr lang="en-US" b="0" dirty="0">
                <a:solidFill>
                  <a:schemeClr val="bg1"/>
                </a:solidFill>
              </a:rPr>
              <a:t> Most importantly, the main objective of this work is to raise awareness of the importance of supporting and advancing NLP research in minority languages. By showcasing the potential of adapting large language models to underrepresented languages like Basque, I hope to encourage further exploration and investment in this area. Future work could focus on improving the quality and size of training data, developing more sophisticated models tailored to the linguistic properties of Basque, or using tools to expand and educate the Basque-speaking ML community about the workarounds of NLP architectures, and how these models learn language concepts.</a:t>
            </a:r>
          </a:p>
          <a:p>
            <a:endParaRPr lang="en-US" b="0" dirty="0">
              <a:solidFill>
                <a:schemeClr val="bg1"/>
              </a:solidFill>
            </a:endParaRPr>
          </a:p>
          <a:p>
            <a:r>
              <a:rPr lang="en-US" b="0" u="sng" dirty="0">
                <a:solidFill>
                  <a:schemeClr val="bg1"/>
                </a:solidFill>
              </a:rPr>
              <a:t>Question</a:t>
            </a:r>
            <a:r>
              <a:rPr lang="en-US" b="0" dirty="0">
                <a:solidFill>
                  <a:schemeClr val="bg1"/>
                </a:solidFill>
              </a:rPr>
              <a:t>: What is the main aim of this work?</a:t>
            </a:r>
          </a:p>
          <a:p>
            <a:r>
              <a:rPr lang="en-US" b="0" u="sng" dirty="0">
                <a:solidFill>
                  <a:schemeClr val="bg1"/>
                </a:solidFill>
              </a:rPr>
              <a:t>Predicted Answer: </a:t>
            </a:r>
            <a:r>
              <a:rPr lang="en-US" b="0" dirty="0">
                <a:solidFill>
                  <a:schemeClr val="bg1"/>
                </a:solidFill>
              </a:rPr>
              <a:t>to raise awareness of the importance of supporting and advancing </a:t>
            </a:r>
            <a:r>
              <a:rPr lang="en-US" b="0" dirty="0" err="1">
                <a:solidFill>
                  <a:schemeClr val="bg1"/>
                </a:solidFill>
              </a:rPr>
              <a:t>nlp</a:t>
            </a:r>
            <a:r>
              <a:rPr lang="en-US" b="0" dirty="0">
                <a:solidFill>
                  <a:schemeClr val="bg1"/>
                </a:solidFill>
              </a:rPr>
              <a:t> research in minority languages</a:t>
            </a:r>
          </a:p>
          <a:p>
            <a:endParaRPr lang="en-US" b="0" dirty="0">
              <a:solidFill>
                <a:schemeClr val="bg1"/>
              </a:solidFill>
            </a:endParaRPr>
          </a:p>
          <a:p>
            <a:r>
              <a:rPr lang="en-US" b="0" u="sng" dirty="0">
                <a:solidFill>
                  <a:schemeClr val="bg1"/>
                </a:solidFill>
              </a:rPr>
              <a:t>Question:</a:t>
            </a:r>
            <a:r>
              <a:rPr lang="en-US" b="0" dirty="0">
                <a:solidFill>
                  <a:schemeClr val="bg1"/>
                </a:solidFill>
              </a:rPr>
              <a:t> What would I like to encourage?</a:t>
            </a:r>
          </a:p>
          <a:p>
            <a:r>
              <a:rPr lang="en-US" b="0" u="sng" dirty="0">
                <a:solidFill>
                  <a:schemeClr val="bg1"/>
                </a:solidFill>
              </a:rPr>
              <a:t>Predicted Answer</a:t>
            </a:r>
            <a:r>
              <a:rPr lang="en-US" b="0" dirty="0">
                <a:solidFill>
                  <a:schemeClr val="bg1"/>
                </a:solidFill>
              </a:rPr>
              <a:t>: further exploration and investment</a:t>
            </a:r>
          </a:p>
          <a:p>
            <a:endParaRPr lang="en-US" b="0" dirty="0">
              <a:solidFill>
                <a:schemeClr val="bg1"/>
              </a:solidFill>
            </a:endParaRPr>
          </a:p>
          <a:p>
            <a:r>
              <a:rPr lang="en-US" b="0" u="sng" dirty="0">
                <a:solidFill>
                  <a:schemeClr val="bg1"/>
                </a:solidFill>
              </a:rPr>
              <a:t>Question</a:t>
            </a:r>
            <a:r>
              <a:rPr lang="en-US" b="0" dirty="0">
                <a:solidFill>
                  <a:schemeClr val="bg1"/>
                </a:solidFill>
              </a:rPr>
              <a:t>: What can we teach the Basque-speaking ML community?</a:t>
            </a:r>
          </a:p>
          <a:p>
            <a:r>
              <a:rPr lang="en-US" b="0" u="sng" dirty="0">
                <a:solidFill>
                  <a:schemeClr val="bg1"/>
                </a:solidFill>
              </a:rPr>
              <a:t>Predicted Answer</a:t>
            </a:r>
            <a:r>
              <a:rPr lang="en-US" b="0" dirty="0">
                <a:solidFill>
                  <a:schemeClr val="bg1"/>
                </a:solidFill>
              </a:rPr>
              <a:t>: workarounds of </a:t>
            </a:r>
            <a:r>
              <a:rPr lang="en-US" b="0" dirty="0" err="1">
                <a:solidFill>
                  <a:schemeClr val="bg1"/>
                </a:solidFill>
              </a:rPr>
              <a:t>nlp</a:t>
            </a:r>
            <a:r>
              <a:rPr lang="en-US" b="0" dirty="0">
                <a:solidFill>
                  <a:schemeClr val="bg1"/>
                </a:solidFill>
              </a:rPr>
              <a:t> architectures</a:t>
            </a:r>
          </a:p>
          <a:p>
            <a:endParaRPr lang="en-US" b="0" dirty="0">
              <a:solidFill>
                <a:schemeClr val="bg1"/>
              </a:solidFill>
            </a:endParaRPr>
          </a:p>
          <a:p>
            <a:r>
              <a:rPr lang="en-US" b="0" u="sng" dirty="0">
                <a:solidFill>
                  <a:schemeClr val="bg1"/>
                </a:solidFill>
              </a:rPr>
              <a:t>Question</a:t>
            </a:r>
            <a:r>
              <a:rPr lang="en-US" b="0" dirty="0">
                <a:solidFill>
                  <a:schemeClr val="bg1"/>
                </a:solidFill>
              </a:rPr>
              <a:t>: What could future work focus on?</a:t>
            </a:r>
          </a:p>
          <a:p>
            <a:r>
              <a:rPr lang="en-US" b="0" u="sng" dirty="0">
                <a:solidFill>
                  <a:schemeClr val="bg1"/>
                </a:solidFill>
              </a:rPr>
              <a:t>Predicted Answer: </a:t>
            </a:r>
            <a:r>
              <a:rPr lang="en-US" b="0" dirty="0">
                <a:solidFill>
                  <a:schemeClr val="bg1"/>
                </a:solidFill>
              </a:rPr>
              <a:t>improving the quality and size of training data</a:t>
            </a:r>
          </a:p>
        </p:txBody>
      </p:sp>
      <p:sp>
        <p:nvSpPr>
          <p:cNvPr id="11" name="Rectangle 3">
            <a:extLst>
              <a:ext uri="{FF2B5EF4-FFF2-40B4-BE49-F238E27FC236}">
                <a16:creationId xmlns:a16="http://schemas.microsoft.com/office/drawing/2014/main" id="{371934E7-65D2-C292-8299-8BFDE04D093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4F3255-E33A-C77F-272F-8A6F19B93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A1923-C711-C465-47D2-97C85AA848EB}"/>
              </a:ext>
            </a:extLst>
          </p:cNvPr>
          <p:cNvSpPr>
            <a:spLocks noGrp="1"/>
          </p:cNvSpPr>
          <p:nvPr>
            <p:ph type="title"/>
          </p:nvPr>
        </p:nvSpPr>
        <p:spPr>
          <a:xfrm>
            <a:off x="914399" y="260950"/>
            <a:ext cx="4365173" cy="723445"/>
          </a:xfrm>
        </p:spPr>
        <p:txBody>
          <a:bodyPr/>
          <a:lstStyle/>
          <a:p>
            <a:r>
              <a:rPr lang="en-US" cap="none" dirty="0">
                <a:solidFill>
                  <a:schemeClr val="bg1"/>
                </a:solidFill>
                <a:latin typeface="+mn-lt"/>
              </a:rPr>
              <a:t>Why This Project?</a:t>
            </a:r>
          </a:p>
        </p:txBody>
      </p:sp>
      <p:sp>
        <p:nvSpPr>
          <p:cNvPr id="3" name="Content Placeholder 2">
            <a:extLst>
              <a:ext uri="{FF2B5EF4-FFF2-40B4-BE49-F238E27FC236}">
                <a16:creationId xmlns:a16="http://schemas.microsoft.com/office/drawing/2014/main" id="{C03887D3-BB56-778A-591E-92BE5B06D1F0}"/>
              </a:ext>
            </a:extLst>
          </p:cNvPr>
          <p:cNvSpPr>
            <a:spLocks noGrp="1"/>
          </p:cNvSpPr>
          <p:nvPr>
            <p:ph sz="quarter" idx="10"/>
          </p:nvPr>
        </p:nvSpPr>
        <p:spPr>
          <a:xfrm>
            <a:off x="914399" y="1292907"/>
            <a:ext cx="9470572" cy="3747180"/>
          </a:xfrm>
        </p:spPr>
        <p:txBody>
          <a:bodyPr/>
          <a:lstStyle/>
          <a:p>
            <a:r>
              <a:rPr lang="en-US" dirty="0">
                <a:solidFill>
                  <a:schemeClr val="bg1"/>
                </a:solidFill>
              </a:rPr>
              <a:t>LLMs usage is only going to grow from now  </a:t>
            </a:r>
          </a:p>
        </p:txBody>
      </p:sp>
      <p:sp>
        <p:nvSpPr>
          <p:cNvPr id="5" name="Slide Number Placeholder 4">
            <a:extLst>
              <a:ext uri="{FF2B5EF4-FFF2-40B4-BE49-F238E27FC236}">
                <a16:creationId xmlns:a16="http://schemas.microsoft.com/office/drawing/2014/main" id="{04CCFEF0-1AB0-F1A2-675B-3CD9CD2FE47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
        <p:nvSpPr>
          <p:cNvPr id="7" name="Content Placeholder 3">
            <a:extLst>
              <a:ext uri="{FF2B5EF4-FFF2-40B4-BE49-F238E27FC236}">
                <a16:creationId xmlns:a16="http://schemas.microsoft.com/office/drawing/2014/main" id="{D9F648FA-96BB-99BD-BF4F-BB083EE4782D}"/>
              </a:ext>
            </a:extLst>
          </p:cNvPr>
          <p:cNvSpPr txBox="1">
            <a:spLocks/>
          </p:cNvSpPr>
          <p:nvPr/>
        </p:nvSpPr>
        <p:spPr>
          <a:xfrm>
            <a:off x="8418155" y="1999875"/>
            <a:ext cx="3154137" cy="639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Natural Language Processing (NLP)</a:t>
            </a:r>
          </a:p>
        </p:txBody>
      </p:sp>
      <p:pic>
        <p:nvPicPr>
          <p:cNvPr id="1032" name="Picture 8" descr="Nlp Icon Stock Illustrations – 950 Nlp Icon Stock Illustrations, Vectors &amp;  Clipart - Dreamstime">
            <a:extLst>
              <a:ext uri="{FF2B5EF4-FFF2-40B4-BE49-F238E27FC236}">
                <a16:creationId xmlns:a16="http://schemas.microsoft.com/office/drawing/2014/main" id="{EBBEFB5D-AF27-CDFA-E567-F300DA246F82}"/>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backgroundRemoval t="9728" b="89689" l="6125" r="90000">
                        <a14:foregroundMark x1="9490" y1="72374" x2="9500" y2="72568"/>
                        <a14:foregroundMark x1="9250" y1="67899" x2="9396" y2="70623"/>
                        <a14:foregroundMark x1="14625" y1="75097" x2="14625" y2="75097"/>
                        <a14:foregroundMark x1="7000" y1="72179" x2="6125" y2="71984"/>
                        <a14:backgroundMark x1="11000" y1="68288" x2="10375" y2="69066"/>
                        <a14:backgroundMark x1="10125" y1="70623" x2="10125" y2="72374"/>
                      </a14:backgroundRemoval>
                    </a14:imgEffect>
                  </a14:imgLayer>
                </a14:imgProps>
              </a:ext>
              <a:ext uri="{28A0092B-C50C-407E-A947-70E740481C1C}">
                <a14:useLocalDpi xmlns:a14="http://schemas.microsoft.com/office/drawing/2010/main" val="0"/>
              </a:ext>
            </a:extLst>
          </a:blip>
          <a:srcRect t="46851" r="60420"/>
          <a:stretch/>
        </p:blipFill>
        <p:spPr bwMode="auto">
          <a:xfrm>
            <a:off x="8268710" y="2670839"/>
            <a:ext cx="2709921" cy="23380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S. Large Language Model market size and growth rate, 2024 - 2030">
            <a:extLst>
              <a:ext uri="{FF2B5EF4-FFF2-40B4-BE49-F238E27FC236}">
                <a16:creationId xmlns:a16="http://schemas.microsoft.com/office/drawing/2014/main" id="{0C558134-66A9-2AF9-23F7-BB88C8643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72" y="1947742"/>
            <a:ext cx="6934978" cy="361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20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7DBECC-0994-7098-31AE-A49136786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78EA1-5B09-0F51-514A-2CDB92472DBF}"/>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AC680FB7-C46E-A4F9-6839-62608DE49514}"/>
              </a:ext>
            </a:extLst>
          </p:cNvPr>
          <p:cNvSpPr>
            <a:spLocks noGrp="1"/>
          </p:cNvSpPr>
          <p:nvPr>
            <p:ph sz="quarter" idx="10"/>
          </p:nvPr>
        </p:nvSpPr>
        <p:spPr>
          <a:xfrm>
            <a:off x="914399" y="1292907"/>
            <a:ext cx="9470572" cy="3747180"/>
          </a:xfrm>
        </p:spPr>
        <p:txBody>
          <a:bodyPr/>
          <a:lstStyle/>
          <a:p>
            <a:r>
              <a:rPr lang="en-US" dirty="0">
                <a:solidFill>
                  <a:schemeClr val="bg1"/>
                </a:solidFill>
              </a:rPr>
              <a:t>Predicting the next work from past inputs: It’s all math (probabilities)!</a:t>
            </a:r>
          </a:p>
        </p:txBody>
      </p:sp>
      <p:sp>
        <p:nvSpPr>
          <p:cNvPr id="5" name="Slide Number Placeholder 4">
            <a:extLst>
              <a:ext uri="{FF2B5EF4-FFF2-40B4-BE49-F238E27FC236}">
                <a16:creationId xmlns:a16="http://schemas.microsoft.com/office/drawing/2014/main" id="{3AFB1CEE-5A4F-AED2-F637-8C4A8ACA404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pic>
        <p:nvPicPr>
          <p:cNvPr id="11" name="Picture 10">
            <a:extLst>
              <a:ext uri="{FF2B5EF4-FFF2-40B4-BE49-F238E27FC236}">
                <a16:creationId xmlns:a16="http://schemas.microsoft.com/office/drawing/2014/main" id="{28C1F439-CD31-21C8-9131-7D9A86486685}"/>
              </a:ext>
            </a:extLst>
          </p:cNvPr>
          <p:cNvPicPr>
            <a:picLocks noChangeAspect="1"/>
          </p:cNvPicPr>
          <p:nvPr/>
        </p:nvPicPr>
        <p:blipFill>
          <a:blip r:embed="rId3"/>
          <a:stretch>
            <a:fillRect/>
          </a:stretch>
        </p:blipFill>
        <p:spPr>
          <a:xfrm>
            <a:off x="672991" y="2394674"/>
            <a:ext cx="6318366" cy="879403"/>
          </a:xfrm>
          <a:prstGeom prst="rect">
            <a:avLst/>
          </a:prstGeom>
        </p:spPr>
      </p:pic>
      <p:sp>
        <p:nvSpPr>
          <p:cNvPr id="4" name="TextBox 3">
            <a:extLst>
              <a:ext uri="{FF2B5EF4-FFF2-40B4-BE49-F238E27FC236}">
                <a16:creationId xmlns:a16="http://schemas.microsoft.com/office/drawing/2014/main" id="{6293BC3D-6C4B-F542-7E8D-FB08BCE8E32B}"/>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spTree>
    <p:extLst>
      <p:ext uri="{BB962C8B-B14F-4D97-AF65-F5344CB8AC3E}">
        <p14:creationId xmlns:p14="http://schemas.microsoft.com/office/powerpoint/2010/main" val="17073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F1B515A-4913-36A2-AE12-9D6695736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7F978-56EF-B8CA-497A-3EAA812CF2DE}"/>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50023CE2-31A0-1B67-A659-4B585C6AC178}"/>
              </a:ext>
            </a:extLst>
          </p:cNvPr>
          <p:cNvSpPr>
            <a:spLocks noGrp="1"/>
          </p:cNvSpPr>
          <p:nvPr>
            <p:ph sz="quarter" idx="10"/>
          </p:nvPr>
        </p:nvSpPr>
        <p:spPr>
          <a:xfrm>
            <a:off x="914399" y="1292907"/>
            <a:ext cx="9470572" cy="3747180"/>
          </a:xfrm>
        </p:spPr>
        <p:txBody>
          <a:bodyPr/>
          <a:lstStyle/>
          <a:p>
            <a:r>
              <a:rPr lang="en-US" dirty="0">
                <a:solidFill>
                  <a:schemeClr val="bg1"/>
                </a:solidFill>
              </a:rPr>
              <a:t>Predicting the next work from past inputs: It’s all math (probabilities)!</a:t>
            </a:r>
          </a:p>
          <a:p>
            <a:r>
              <a:rPr lang="en-US" dirty="0">
                <a:solidFill>
                  <a:schemeClr val="bg1"/>
                </a:solidFill>
              </a:rPr>
              <a:t>But computers can’t understand words -&gt; So we embed words using tokens</a:t>
            </a:r>
          </a:p>
        </p:txBody>
      </p:sp>
      <p:sp>
        <p:nvSpPr>
          <p:cNvPr id="5" name="Slide Number Placeholder 4">
            <a:extLst>
              <a:ext uri="{FF2B5EF4-FFF2-40B4-BE49-F238E27FC236}">
                <a16:creationId xmlns:a16="http://schemas.microsoft.com/office/drawing/2014/main" id="{7C57C3D8-41C4-A9B6-4232-CCCEC793692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pic>
        <p:nvPicPr>
          <p:cNvPr id="16" name="Picture 15">
            <a:extLst>
              <a:ext uri="{FF2B5EF4-FFF2-40B4-BE49-F238E27FC236}">
                <a16:creationId xmlns:a16="http://schemas.microsoft.com/office/drawing/2014/main" id="{78E69956-37B2-5508-47A7-14CEDE8450AD}"/>
              </a:ext>
            </a:extLst>
          </p:cNvPr>
          <p:cNvPicPr>
            <a:picLocks noChangeAspect="1"/>
          </p:cNvPicPr>
          <p:nvPr/>
        </p:nvPicPr>
        <p:blipFill>
          <a:blip r:embed="rId3"/>
          <a:stretch>
            <a:fillRect/>
          </a:stretch>
        </p:blipFill>
        <p:spPr>
          <a:xfrm>
            <a:off x="326265" y="2173466"/>
            <a:ext cx="6988935" cy="3945584"/>
          </a:xfrm>
          <a:prstGeom prst="rect">
            <a:avLst/>
          </a:prstGeom>
        </p:spPr>
      </p:pic>
      <p:sp>
        <p:nvSpPr>
          <p:cNvPr id="17" name="Arrow: Right 16">
            <a:extLst>
              <a:ext uri="{FF2B5EF4-FFF2-40B4-BE49-F238E27FC236}">
                <a16:creationId xmlns:a16="http://schemas.microsoft.com/office/drawing/2014/main" id="{7F36CA69-963B-ED30-1606-F359695D3941}"/>
              </a:ext>
            </a:extLst>
          </p:cNvPr>
          <p:cNvSpPr/>
          <p:nvPr/>
        </p:nvSpPr>
        <p:spPr>
          <a:xfrm>
            <a:off x="7598382" y="2913633"/>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010E745-645F-3D49-3293-200B24F06DD2}"/>
              </a:ext>
            </a:extLst>
          </p:cNvPr>
          <p:cNvSpPr txBox="1"/>
          <p:nvPr/>
        </p:nvSpPr>
        <p:spPr>
          <a:xfrm>
            <a:off x="8383818" y="2716899"/>
            <a:ext cx="2567771" cy="646331"/>
          </a:xfrm>
          <a:prstGeom prst="rect">
            <a:avLst/>
          </a:prstGeom>
          <a:noFill/>
        </p:spPr>
        <p:txBody>
          <a:bodyPr wrap="square" rtlCol="0">
            <a:spAutoFit/>
          </a:bodyPr>
          <a:lstStyle/>
          <a:p>
            <a:pPr algn="ctr"/>
            <a:r>
              <a:rPr lang="en-US" dirty="0">
                <a:solidFill>
                  <a:schemeClr val="bg1"/>
                </a:solidFill>
              </a:rPr>
              <a:t>This looks an awful lot like regression, but…</a:t>
            </a:r>
          </a:p>
        </p:txBody>
      </p:sp>
      <p:sp>
        <p:nvSpPr>
          <p:cNvPr id="20" name="TextBox 19">
            <a:extLst>
              <a:ext uri="{FF2B5EF4-FFF2-40B4-BE49-F238E27FC236}">
                <a16:creationId xmlns:a16="http://schemas.microsoft.com/office/drawing/2014/main" id="{21816EC0-E49A-5D1A-6F14-5A8039DB8576}"/>
              </a:ext>
            </a:extLst>
          </p:cNvPr>
          <p:cNvSpPr txBox="1"/>
          <p:nvPr/>
        </p:nvSpPr>
        <p:spPr>
          <a:xfrm>
            <a:off x="7849381" y="4060626"/>
            <a:ext cx="3374723" cy="923330"/>
          </a:xfrm>
          <a:prstGeom prst="rect">
            <a:avLst/>
          </a:prstGeom>
          <a:noFill/>
        </p:spPr>
        <p:txBody>
          <a:bodyPr wrap="square">
            <a:spAutoFit/>
          </a:bodyPr>
          <a:lstStyle/>
          <a:p>
            <a:pPr algn="ctr"/>
            <a:r>
              <a:rPr lang="en-US" dirty="0">
                <a:solidFill>
                  <a:schemeClr val="bg1"/>
                </a:solidFill>
              </a:rPr>
              <a:t>Language is </a:t>
            </a:r>
            <a:r>
              <a:rPr lang="en-US" u="sng" dirty="0">
                <a:solidFill>
                  <a:schemeClr val="bg1"/>
                </a:solidFill>
              </a:rPr>
              <a:t>very complex</a:t>
            </a:r>
            <a:r>
              <a:rPr lang="en-US" dirty="0">
                <a:solidFill>
                  <a:schemeClr val="bg1"/>
                </a:solidFill>
              </a:rPr>
              <a:t>, we need to understand semantic context, </a:t>
            </a:r>
            <a:r>
              <a:rPr lang="en-US" b="1" dirty="0">
                <a:solidFill>
                  <a:schemeClr val="bg1"/>
                </a:solidFill>
              </a:rPr>
              <a:t>and so do computers</a:t>
            </a:r>
          </a:p>
        </p:txBody>
      </p:sp>
      <p:sp>
        <p:nvSpPr>
          <p:cNvPr id="21" name="Arrow: Right 20">
            <a:extLst>
              <a:ext uri="{FF2B5EF4-FFF2-40B4-BE49-F238E27FC236}">
                <a16:creationId xmlns:a16="http://schemas.microsoft.com/office/drawing/2014/main" id="{D9C84155-A2E4-DD81-E6D3-D685CF66013F}"/>
              </a:ext>
            </a:extLst>
          </p:cNvPr>
          <p:cNvSpPr/>
          <p:nvPr/>
        </p:nvSpPr>
        <p:spPr>
          <a:xfrm rot="5400000">
            <a:off x="9308142" y="3585496"/>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3574DDA-167F-80B1-79CC-286E1CA46C62}"/>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spTree>
    <p:extLst>
      <p:ext uri="{BB962C8B-B14F-4D97-AF65-F5344CB8AC3E}">
        <p14:creationId xmlns:p14="http://schemas.microsoft.com/office/powerpoint/2010/main" val="183348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C416286-6CC9-4CDA-16F5-6254A4B86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9014B-EA5E-45AE-D5D9-3445FB5213D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A2CCAFB3-25BC-6DD7-643D-44DCB3673469}"/>
              </a:ext>
            </a:extLst>
          </p:cNvPr>
          <p:cNvSpPr>
            <a:spLocks noGrp="1"/>
          </p:cNvSpPr>
          <p:nvPr>
            <p:ph sz="quarter" idx="10"/>
          </p:nvPr>
        </p:nvSpPr>
        <p:spPr>
          <a:xfrm>
            <a:off x="594483" y="1181303"/>
            <a:ext cx="10509957" cy="3747180"/>
          </a:xfrm>
        </p:spPr>
        <p:txBody>
          <a:bodyPr/>
          <a:lstStyle/>
          <a:p>
            <a:r>
              <a:rPr lang="en-US" dirty="0">
                <a:solidFill>
                  <a:schemeClr val="bg1"/>
                </a:solidFill>
              </a:rPr>
              <a:t>TRANSFORMERS</a:t>
            </a:r>
            <a:r>
              <a:rPr lang="en-US" b="0" dirty="0">
                <a:solidFill>
                  <a:schemeClr val="bg1"/>
                </a:solidFill>
              </a:rPr>
              <a:t>, or how to focus on what matters (</a:t>
            </a:r>
            <a:r>
              <a:rPr lang="en-US" b="0" u="sng" dirty="0">
                <a:solidFill>
                  <a:schemeClr val="bg1"/>
                </a:solidFill>
              </a:rPr>
              <a:t>attention</a:t>
            </a:r>
            <a:r>
              <a:rPr lang="en-US" b="0" dirty="0">
                <a:solidFill>
                  <a:schemeClr val="bg1"/>
                </a:solidFill>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2629E78A-D868-AE31-5EF2-27F60122140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
        <p:nvSpPr>
          <p:cNvPr id="12" name="TextBox 11">
            <a:extLst>
              <a:ext uri="{FF2B5EF4-FFF2-40B4-BE49-F238E27FC236}">
                <a16:creationId xmlns:a16="http://schemas.microsoft.com/office/drawing/2014/main" id="{4D1A7350-A003-E52D-2BFF-CA90FABFBA56}"/>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pic>
        <p:nvPicPr>
          <p:cNvPr id="8" name="Picture 7">
            <a:extLst>
              <a:ext uri="{FF2B5EF4-FFF2-40B4-BE49-F238E27FC236}">
                <a16:creationId xmlns:a16="http://schemas.microsoft.com/office/drawing/2014/main" id="{1877EFF5-83F4-67EA-ECD7-1297C2AC161E}"/>
              </a:ext>
            </a:extLst>
          </p:cNvPr>
          <p:cNvPicPr>
            <a:picLocks noChangeAspect="1"/>
          </p:cNvPicPr>
          <p:nvPr/>
        </p:nvPicPr>
        <p:blipFill>
          <a:blip r:embed="rId3"/>
          <a:stretch>
            <a:fillRect/>
          </a:stretch>
        </p:blipFill>
        <p:spPr>
          <a:xfrm>
            <a:off x="294414" y="1915885"/>
            <a:ext cx="3418037" cy="3747181"/>
          </a:xfrm>
          <a:prstGeom prst="rect">
            <a:avLst/>
          </a:prstGeom>
        </p:spPr>
      </p:pic>
      <p:pic>
        <p:nvPicPr>
          <p:cNvPr id="13" name="Picture 12">
            <a:extLst>
              <a:ext uri="{FF2B5EF4-FFF2-40B4-BE49-F238E27FC236}">
                <a16:creationId xmlns:a16="http://schemas.microsoft.com/office/drawing/2014/main" id="{C77B27B5-585D-9916-B03B-7653FB3C581C}"/>
              </a:ext>
            </a:extLst>
          </p:cNvPr>
          <p:cNvPicPr>
            <a:picLocks noChangeAspect="1"/>
          </p:cNvPicPr>
          <p:nvPr/>
        </p:nvPicPr>
        <p:blipFill>
          <a:blip r:embed="rId4"/>
          <a:stretch>
            <a:fillRect/>
          </a:stretch>
        </p:blipFill>
        <p:spPr>
          <a:xfrm>
            <a:off x="4012520" y="2122231"/>
            <a:ext cx="3789388" cy="3035817"/>
          </a:xfrm>
          <a:prstGeom prst="rect">
            <a:avLst/>
          </a:prstGeom>
        </p:spPr>
      </p:pic>
      <p:sp>
        <p:nvSpPr>
          <p:cNvPr id="14" name="Content Placeholder 2">
            <a:extLst>
              <a:ext uri="{FF2B5EF4-FFF2-40B4-BE49-F238E27FC236}">
                <a16:creationId xmlns:a16="http://schemas.microsoft.com/office/drawing/2014/main" id="{3A6BB04E-B659-15CB-9122-204A019D4C9C}"/>
              </a:ext>
            </a:extLst>
          </p:cNvPr>
          <p:cNvSpPr txBox="1">
            <a:spLocks/>
          </p:cNvSpPr>
          <p:nvPr/>
        </p:nvSpPr>
        <p:spPr>
          <a:xfrm>
            <a:off x="8101977" y="2299949"/>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“magic” block:</a:t>
            </a:r>
          </a:p>
          <a:p>
            <a:pPr lvl="1"/>
            <a:r>
              <a:rPr lang="en-US" b="0" u="sng" dirty="0">
                <a:solidFill>
                  <a:schemeClr val="bg1"/>
                </a:solidFill>
              </a:rPr>
              <a:t>They focus on all words at the same time</a:t>
            </a:r>
          </a:p>
          <a:p>
            <a:pPr lvl="1"/>
            <a:r>
              <a:rPr lang="en-US" b="0" u="sng" dirty="0">
                <a:solidFill>
                  <a:schemeClr val="bg1"/>
                </a:solidFill>
              </a:rPr>
              <a:t>They know which words are most important</a:t>
            </a:r>
            <a:r>
              <a:rPr lang="en-US" b="0" dirty="0">
                <a:solidFill>
                  <a:schemeClr val="bg1"/>
                </a:solidFill>
              </a:rPr>
              <a:t>, i.e., and adjective might serve to identify what a noun means</a:t>
            </a:r>
          </a:p>
        </p:txBody>
      </p:sp>
    </p:spTree>
    <p:extLst>
      <p:ext uri="{BB962C8B-B14F-4D97-AF65-F5344CB8AC3E}">
        <p14:creationId xmlns:p14="http://schemas.microsoft.com/office/powerpoint/2010/main" val="200083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B6BC56-8B18-E782-D26D-B79FF2C60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B325A-84F4-4647-F67A-BBCCD481357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F8747C20-F545-91F0-8DBE-1A64B006A1EA}"/>
              </a:ext>
            </a:extLst>
          </p:cNvPr>
          <p:cNvSpPr>
            <a:spLocks noGrp="1"/>
          </p:cNvSpPr>
          <p:nvPr>
            <p:ph sz="quarter" idx="10"/>
          </p:nvPr>
        </p:nvSpPr>
        <p:spPr>
          <a:xfrm>
            <a:off x="594483" y="1181303"/>
            <a:ext cx="10509957" cy="3747180"/>
          </a:xfrm>
        </p:spPr>
        <p:txBody>
          <a:bodyPr/>
          <a:lstStyle/>
          <a:p>
            <a:r>
              <a:rPr lang="en-US" dirty="0">
                <a:solidFill>
                  <a:schemeClr val="bg1"/>
                </a:solidFill>
              </a:rPr>
              <a:t>TRANSFORMERS</a:t>
            </a:r>
            <a:r>
              <a:rPr lang="en-US" b="0" dirty="0">
                <a:solidFill>
                  <a:schemeClr val="bg1"/>
                </a:solidFill>
              </a:rPr>
              <a:t>, or how to focus on what matters (</a:t>
            </a:r>
            <a:r>
              <a:rPr lang="en-US" b="0" u="sng" dirty="0">
                <a:solidFill>
                  <a:schemeClr val="bg1"/>
                </a:solidFill>
              </a:rPr>
              <a:t>attention</a:t>
            </a:r>
            <a:r>
              <a:rPr lang="en-US" b="0" dirty="0">
                <a:solidFill>
                  <a:schemeClr val="bg1"/>
                </a:solidFill>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FE0500E0-A3AC-9516-9D6E-27C34DA6F2E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
        <p:nvSpPr>
          <p:cNvPr id="12" name="TextBox 11">
            <a:extLst>
              <a:ext uri="{FF2B5EF4-FFF2-40B4-BE49-F238E27FC236}">
                <a16:creationId xmlns:a16="http://schemas.microsoft.com/office/drawing/2014/main" id="{DDA0F178-9888-9604-C29F-C6BA214A2D26}"/>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pic>
        <p:nvPicPr>
          <p:cNvPr id="6" name="Picture 5">
            <a:extLst>
              <a:ext uri="{FF2B5EF4-FFF2-40B4-BE49-F238E27FC236}">
                <a16:creationId xmlns:a16="http://schemas.microsoft.com/office/drawing/2014/main" id="{B1430631-95BC-DEF8-9916-756217510C1C}"/>
              </a:ext>
            </a:extLst>
          </p:cNvPr>
          <p:cNvPicPr>
            <a:picLocks noChangeAspect="1"/>
          </p:cNvPicPr>
          <p:nvPr/>
        </p:nvPicPr>
        <p:blipFill>
          <a:blip r:embed="rId3"/>
          <a:srcRect r="51203"/>
          <a:stretch/>
        </p:blipFill>
        <p:spPr>
          <a:xfrm>
            <a:off x="489856" y="2008032"/>
            <a:ext cx="2427515" cy="3117359"/>
          </a:xfrm>
          <a:prstGeom prst="rect">
            <a:avLst/>
          </a:prstGeom>
        </p:spPr>
      </p:pic>
      <p:sp>
        <p:nvSpPr>
          <p:cNvPr id="7" name="Content Placeholder 2">
            <a:extLst>
              <a:ext uri="{FF2B5EF4-FFF2-40B4-BE49-F238E27FC236}">
                <a16:creationId xmlns:a16="http://schemas.microsoft.com/office/drawing/2014/main" id="{F610CB5A-0C21-8212-0D70-5AF4B7D968CF}"/>
              </a:ext>
            </a:extLst>
          </p:cNvPr>
          <p:cNvSpPr txBox="1">
            <a:spLocks/>
          </p:cNvSpPr>
          <p:nvPr/>
        </p:nvSpPr>
        <p:spPr>
          <a:xfrm>
            <a:off x="6308833" y="1929517"/>
            <a:ext cx="3975345"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b="0" dirty="0">
                <a:solidFill>
                  <a:schemeClr val="bg1"/>
                </a:solidFill>
              </a:rPr>
              <a:t>If we need </a:t>
            </a:r>
            <a:r>
              <a:rPr lang="en-US" dirty="0">
                <a:solidFill>
                  <a:schemeClr val="bg1"/>
                </a:solidFill>
              </a:rPr>
              <a:t>larger context spans</a:t>
            </a:r>
            <a:r>
              <a:rPr lang="en-US" b="0" dirty="0">
                <a:solidFill>
                  <a:schemeClr val="bg1"/>
                </a:solidFill>
              </a:rPr>
              <a:t>, we need </a:t>
            </a:r>
            <a:r>
              <a:rPr lang="en-US" dirty="0">
                <a:solidFill>
                  <a:schemeClr val="bg1"/>
                </a:solidFill>
              </a:rPr>
              <a:t>more parameters</a:t>
            </a:r>
          </a:p>
        </p:txBody>
      </p:sp>
      <p:pic>
        <p:nvPicPr>
          <p:cNvPr id="9" name="Picture 8">
            <a:extLst>
              <a:ext uri="{FF2B5EF4-FFF2-40B4-BE49-F238E27FC236}">
                <a16:creationId xmlns:a16="http://schemas.microsoft.com/office/drawing/2014/main" id="{735003BC-8917-2E68-A85B-855373D17D4C}"/>
              </a:ext>
            </a:extLst>
          </p:cNvPr>
          <p:cNvPicPr>
            <a:picLocks noChangeAspect="1"/>
          </p:cNvPicPr>
          <p:nvPr/>
        </p:nvPicPr>
        <p:blipFill>
          <a:blip r:embed="rId3"/>
          <a:srcRect l="55008"/>
          <a:stretch/>
        </p:blipFill>
        <p:spPr>
          <a:xfrm>
            <a:off x="2523180" y="2008032"/>
            <a:ext cx="2238227" cy="3117359"/>
          </a:xfrm>
          <a:prstGeom prst="rect">
            <a:avLst/>
          </a:prstGeom>
        </p:spPr>
      </p:pic>
      <p:pic>
        <p:nvPicPr>
          <p:cNvPr id="11" name="Picture 10">
            <a:extLst>
              <a:ext uri="{FF2B5EF4-FFF2-40B4-BE49-F238E27FC236}">
                <a16:creationId xmlns:a16="http://schemas.microsoft.com/office/drawing/2014/main" id="{D9AFAC01-EF25-1BA5-EB28-E2A402C32FFF}"/>
              </a:ext>
            </a:extLst>
          </p:cNvPr>
          <p:cNvPicPr>
            <a:picLocks noChangeAspect="1"/>
          </p:cNvPicPr>
          <p:nvPr/>
        </p:nvPicPr>
        <p:blipFill>
          <a:blip r:embed="rId4"/>
          <a:stretch>
            <a:fillRect/>
          </a:stretch>
        </p:blipFill>
        <p:spPr>
          <a:xfrm>
            <a:off x="5483794" y="2535772"/>
            <a:ext cx="5601479" cy="2392711"/>
          </a:xfrm>
          <a:prstGeom prst="rect">
            <a:avLst/>
          </a:prstGeom>
        </p:spPr>
      </p:pic>
      <p:sp>
        <p:nvSpPr>
          <p:cNvPr id="15" name="TextBox 14">
            <a:extLst>
              <a:ext uri="{FF2B5EF4-FFF2-40B4-BE49-F238E27FC236}">
                <a16:creationId xmlns:a16="http://schemas.microsoft.com/office/drawing/2014/main" id="{FCD943D6-1209-73BD-D586-6F2D1EA20681}"/>
              </a:ext>
            </a:extLst>
          </p:cNvPr>
          <p:cNvSpPr txBox="1"/>
          <p:nvPr/>
        </p:nvSpPr>
        <p:spPr>
          <a:xfrm>
            <a:off x="6390457" y="5543348"/>
            <a:ext cx="5017126" cy="923330"/>
          </a:xfrm>
          <a:prstGeom prst="rect">
            <a:avLst/>
          </a:prstGeom>
          <a:noFill/>
        </p:spPr>
        <p:txBody>
          <a:bodyPr wrap="square">
            <a:spAutoFit/>
          </a:bodyPr>
          <a:lstStyle/>
          <a:p>
            <a:pPr algn="ctr"/>
            <a:r>
              <a:rPr lang="en-US" b="1" dirty="0">
                <a:solidFill>
                  <a:schemeClr val="bg1"/>
                </a:solidFill>
              </a:rPr>
              <a:t>Training these models is VERY expensive, and they need a TON of data</a:t>
            </a:r>
          </a:p>
          <a:p>
            <a:pPr algn="ctr"/>
            <a:r>
              <a:rPr lang="en-US" dirty="0">
                <a:solidFill>
                  <a:schemeClr val="bg1"/>
                </a:solidFill>
              </a:rPr>
              <a:t>(thus the </a:t>
            </a:r>
            <a:r>
              <a:rPr lang="en-US" b="1" dirty="0">
                <a:solidFill>
                  <a:schemeClr val="bg1"/>
                </a:solidFill>
              </a:rPr>
              <a:t>Large</a:t>
            </a:r>
            <a:r>
              <a:rPr lang="en-US" dirty="0">
                <a:solidFill>
                  <a:schemeClr val="bg1"/>
                </a:solidFill>
              </a:rPr>
              <a:t> in Large-Language Models)</a:t>
            </a:r>
          </a:p>
        </p:txBody>
      </p:sp>
      <p:sp>
        <p:nvSpPr>
          <p:cNvPr id="16" name="Arrow: Right 15">
            <a:extLst>
              <a:ext uri="{FF2B5EF4-FFF2-40B4-BE49-F238E27FC236}">
                <a16:creationId xmlns:a16="http://schemas.microsoft.com/office/drawing/2014/main" id="{E0CD42D5-0496-2DC0-96BF-28344E93CB71}"/>
              </a:ext>
            </a:extLst>
          </p:cNvPr>
          <p:cNvSpPr/>
          <p:nvPr/>
        </p:nvSpPr>
        <p:spPr>
          <a:xfrm rot="5400000">
            <a:off x="8670420" y="4871357"/>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8E317-89C1-B2CB-7C6D-A65C296211EB}"/>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C425F591-018F-3C8C-5609-392553D6DCF8}"/>
              </a:ext>
            </a:extLst>
          </p:cNvPr>
          <p:cNvSpPr/>
          <p:nvPr/>
        </p:nvSpPr>
        <p:spPr>
          <a:xfrm>
            <a:off x="1545465" y="5353530"/>
            <a:ext cx="1325751" cy="17823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C96F45-0788-3C15-FE4B-EE413A1AC30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An achievable objective</a:t>
            </a:r>
          </a:p>
        </p:txBody>
      </p:sp>
      <p:sp>
        <p:nvSpPr>
          <p:cNvPr id="3" name="Content Placeholder 2">
            <a:extLst>
              <a:ext uri="{FF2B5EF4-FFF2-40B4-BE49-F238E27FC236}">
                <a16:creationId xmlns:a16="http://schemas.microsoft.com/office/drawing/2014/main" id="{590B1B0E-D0CB-62E7-5C45-58F745CEC4F0}"/>
              </a:ext>
            </a:extLst>
          </p:cNvPr>
          <p:cNvSpPr>
            <a:spLocks noGrp="1"/>
          </p:cNvSpPr>
          <p:nvPr>
            <p:ph sz="quarter" idx="10"/>
          </p:nvPr>
        </p:nvSpPr>
        <p:spPr>
          <a:xfrm>
            <a:off x="594483" y="1181303"/>
            <a:ext cx="11499546" cy="976814"/>
          </a:xfrm>
        </p:spPr>
        <p:txBody>
          <a:bodyPr/>
          <a:lstStyle/>
          <a:p>
            <a:r>
              <a:rPr lang="en-US" b="0" dirty="0">
                <a:solidFill>
                  <a:schemeClr val="bg1"/>
                </a:solidFill>
              </a:rPr>
              <a:t>Training these models is </a:t>
            </a:r>
            <a:r>
              <a:rPr lang="en-US" dirty="0">
                <a:solidFill>
                  <a:schemeClr val="bg1"/>
                </a:solidFill>
              </a:rPr>
              <a:t>VERY expensive</a:t>
            </a:r>
            <a:r>
              <a:rPr lang="en-US" b="0" dirty="0">
                <a:solidFill>
                  <a:schemeClr val="bg1"/>
                </a:solidFill>
              </a:rPr>
              <a:t>, and they need a </a:t>
            </a:r>
            <a:r>
              <a:rPr lang="en-US" dirty="0">
                <a:solidFill>
                  <a:schemeClr val="bg1"/>
                </a:solidFill>
              </a:rPr>
              <a:t>TON of data</a:t>
            </a:r>
          </a:p>
          <a:p>
            <a:r>
              <a:rPr lang="en-US" b="0" dirty="0">
                <a:solidFill>
                  <a:schemeClr val="bg1"/>
                </a:solidFill>
              </a:rPr>
              <a:t>Current SOTA models are trained on the </a:t>
            </a:r>
            <a:r>
              <a:rPr lang="en-US" dirty="0">
                <a:solidFill>
                  <a:schemeClr val="bg1"/>
                </a:solidFill>
              </a:rPr>
              <a:t>ENTIRETY of the internet </a:t>
            </a:r>
            <a:r>
              <a:rPr lang="en-US" b="0" dirty="0">
                <a:solidFill>
                  <a:schemeClr val="bg1"/>
                </a:solidFill>
              </a:rPr>
              <a:t>(think ChatGPT, Llama, Gemini…)</a:t>
            </a:r>
          </a:p>
        </p:txBody>
      </p:sp>
      <p:sp>
        <p:nvSpPr>
          <p:cNvPr id="5" name="Slide Number Placeholder 4">
            <a:extLst>
              <a:ext uri="{FF2B5EF4-FFF2-40B4-BE49-F238E27FC236}">
                <a16:creationId xmlns:a16="http://schemas.microsoft.com/office/drawing/2014/main" id="{C2BA3CCF-E324-2997-4519-4B60C1F9125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
        <p:nvSpPr>
          <p:cNvPr id="7" name="Content Placeholder 2">
            <a:extLst>
              <a:ext uri="{FF2B5EF4-FFF2-40B4-BE49-F238E27FC236}">
                <a16:creationId xmlns:a16="http://schemas.microsoft.com/office/drawing/2014/main" id="{3D16F4EB-0260-9C5B-96F3-3A2DE9576C72}"/>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sp>
        <p:nvSpPr>
          <p:cNvPr id="4" name="TextBox 3">
            <a:extLst>
              <a:ext uri="{FF2B5EF4-FFF2-40B4-BE49-F238E27FC236}">
                <a16:creationId xmlns:a16="http://schemas.microsoft.com/office/drawing/2014/main" id="{56FBBD7A-7BD7-B66F-8221-1006473B4BDE}"/>
              </a:ext>
            </a:extLst>
          </p:cNvPr>
          <p:cNvSpPr txBox="1"/>
          <p:nvPr/>
        </p:nvSpPr>
        <p:spPr>
          <a:xfrm>
            <a:off x="306402" y="2156860"/>
            <a:ext cx="4407112" cy="646331"/>
          </a:xfrm>
          <a:prstGeom prst="rect">
            <a:avLst/>
          </a:prstGeom>
          <a:noFill/>
        </p:spPr>
        <p:txBody>
          <a:bodyPr wrap="square">
            <a:spAutoFit/>
          </a:bodyPr>
          <a:lstStyle/>
          <a:p>
            <a:pPr algn="ctr"/>
            <a:r>
              <a:rPr lang="en-US" dirty="0">
                <a:solidFill>
                  <a:schemeClr val="bg1"/>
                </a:solidFill>
              </a:rPr>
              <a:t>So if I want to do something similar on my computer I obviously need to </a:t>
            </a:r>
            <a:r>
              <a:rPr lang="en-US" u="sng" dirty="0">
                <a:solidFill>
                  <a:schemeClr val="bg1"/>
                </a:solidFill>
              </a:rPr>
              <a:t>scale down</a:t>
            </a:r>
          </a:p>
        </p:txBody>
      </p:sp>
      <p:sp>
        <p:nvSpPr>
          <p:cNvPr id="10" name="Arrow: Right 9">
            <a:extLst>
              <a:ext uri="{FF2B5EF4-FFF2-40B4-BE49-F238E27FC236}">
                <a16:creationId xmlns:a16="http://schemas.microsoft.com/office/drawing/2014/main" id="{4F738EB2-DDA8-915B-DE4F-FEF098A0BD61}"/>
              </a:ext>
            </a:extLst>
          </p:cNvPr>
          <p:cNvSpPr/>
          <p:nvPr/>
        </p:nvSpPr>
        <p:spPr>
          <a:xfrm>
            <a:off x="5035562" y="2353593"/>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53A8EA9-DC45-5B7C-0D36-C53B630B2875}"/>
              </a:ext>
            </a:extLst>
          </p:cNvPr>
          <p:cNvSpPr txBox="1"/>
          <p:nvPr/>
        </p:nvSpPr>
        <p:spPr>
          <a:xfrm>
            <a:off x="5814810" y="2018360"/>
            <a:ext cx="4287370" cy="923330"/>
          </a:xfrm>
          <a:prstGeom prst="rect">
            <a:avLst/>
          </a:prstGeom>
          <a:noFill/>
        </p:spPr>
        <p:txBody>
          <a:bodyPr wrap="square">
            <a:spAutoFit/>
          </a:bodyPr>
          <a:lstStyle/>
          <a:p>
            <a:pPr algn="ctr"/>
            <a:r>
              <a:rPr lang="en-US" dirty="0">
                <a:solidFill>
                  <a:schemeClr val="bg1"/>
                </a:solidFill>
              </a:rPr>
              <a:t>I can use a </a:t>
            </a:r>
            <a:r>
              <a:rPr lang="en-US" u="sng" dirty="0">
                <a:solidFill>
                  <a:schemeClr val="bg1"/>
                </a:solidFill>
              </a:rPr>
              <a:t>pretrained model</a:t>
            </a:r>
          </a:p>
          <a:p>
            <a:pPr algn="ctr"/>
            <a:r>
              <a:rPr lang="en-US" dirty="0">
                <a:solidFill>
                  <a:schemeClr val="bg1"/>
                </a:solidFill>
              </a:rPr>
              <a:t> (so it already knows about language) and I can </a:t>
            </a:r>
            <a:r>
              <a:rPr lang="en-US" u="sng" dirty="0">
                <a:solidFill>
                  <a:schemeClr val="bg1"/>
                </a:solidFill>
              </a:rPr>
              <a:t>fine tune it for a given task</a:t>
            </a:r>
          </a:p>
        </p:txBody>
      </p:sp>
      <p:sp>
        <p:nvSpPr>
          <p:cNvPr id="14" name="TextBox 13">
            <a:extLst>
              <a:ext uri="{FF2B5EF4-FFF2-40B4-BE49-F238E27FC236}">
                <a16:creationId xmlns:a16="http://schemas.microsoft.com/office/drawing/2014/main" id="{7B98C077-1069-A95C-E1E3-9551887695B0}"/>
              </a:ext>
            </a:extLst>
          </p:cNvPr>
          <p:cNvSpPr txBox="1"/>
          <p:nvPr/>
        </p:nvSpPr>
        <p:spPr>
          <a:xfrm>
            <a:off x="3925766" y="2994077"/>
            <a:ext cx="3567581" cy="923330"/>
          </a:xfrm>
          <a:prstGeom prst="rect">
            <a:avLst/>
          </a:prstGeom>
          <a:solidFill>
            <a:schemeClr val="bg2">
              <a:lumMod val="50000"/>
            </a:schemeClr>
          </a:solidFill>
        </p:spPr>
        <p:txBody>
          <a:bodyPr wrap="square">
            <a:spAutoFit/>
          </a:bodyPr>
          <a:lstStyle/>
          <a:p>
            <a:pPr algn="ctr"/>
            <a:r>
              <a:rPr lang="en-US" b="1" i="1" u="sng" dirty="0">
                <a:solidFill>
                  <a:schemeClr val="bg1"/>
                </a:solidFill>
              </a:rPr>
              <a:t>Question Answering</a:t>
            </a:r>
            <a:r>
              <a:rPr lang="en-US" b="1" i="1" dirty="0">
                <a:solidFill>
                  <a:schemeClr val="bg1"/>
                </a:solidFill>
              </a:rPr>
              <a:t>:  </a:t>
            </a:r>
            <a:r>
              <a:rPr lang="en-US" i="1" dirty="0">
                <a:solidFill>
                  <a:schemeClr val="bg1"/>
                </a:solidFill>
              </a:rPr>
              <a:t>A classic task for NLP models, given a text, provide an answer</a:t>
            </a:r>
          </a:p>
        </p:txBody>
      </p:sp>
      <p:sp>
        <p:nvSpPr>
          <p:cNvPr id="17" name="Rectangle 1">
            <a:extLst>
              <a:ext uri="{FF2B5EF4-FFF2-40B4-BE49-F238E27FC236}">
                <a16:creationId xmlns:a16="http://schemas.microsoft.com/office/drawing/2014/main" id="{8BD387C3-7BB3-1A5D-4A37-3B6242DD6335}"/>
              </a:ext>
            </a:extLst>
          </p:cNvPr>
          <p:cNvSpPr>
            <a:spLocks noChangeArrowheads="1"/>
          </p:cNvSpPr>
          <p:nvPr/>
        </p:nvSpPr>
        <p:spPr bwMode="auto">
          <a:xfrm>
            <a:off x="258336" y="4753367"/>
            <a:ext cx="500582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Roboto Mono" panose="020F0502020204030204" pitchFamily="49" charset="0"/>
              </a:rPr>
              <a:t>Beyoncé Giselle Knowles-Carter (/biːˈjɒnseɪ/ bee-YON-say) (born September 4, 1981) is an American singer, songwriter, record producer and actress. Born and raised in Houston, Texas, she performed in various singing and dancing competitions as a child, and rose to fame in the late 1990s as lead singer of R&amp;B girl-group Destiny's Child. Managed by her father, Mathew Knowles, the group became one of the world's best-selling girl groups of all time. Their hiatus saw the release of Beyoncé's debut album, Dangerously in Love (2003), which established her as a solo artist worldwide, earned five Grammy Awards and featured the Billboard Hot 100 number-one singles "Crazy in Love" and "Baby Boy".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8" name="TextBox 17">
            <a:extLst>
              <a:ext uri="{FF2B5EF4-FFF2-40B4-BE49-F238E27FC236}">
                <a16:creationId xmlns:a16="http://schemas.microsoft.com/office/drawing/2014/main" id="{D57D33D5-9876-2380-A974-A62F7416CA12}"/>
              </a:ext>
            </a:extLst>
          </p:cNvPr>
          <p:cNvSpPr txBox="1"/>
          <p:nvPr/>
        </p:nvSpPr>
        <p:spPr>
          <a:xfrm>
            <a:off x="159030" y="4326477"/>
            <a:ext cx="5017126" cy="369332"/>
          </a:xfrm>
          <a:prstGeom prst="rect">
            <a:avLst/>
          </a:prstGeom>
          <a:noFill/>
        </p:spPr>
        <p:txBody>
          <a:bodyPr wrap="square">
            <a:spAutoFit/>
          </a:bodyPr>
          <a:lstStyle/>
          <a:p>
            <a:pPr algn="ctr"/>
            <a:r>
              <a:rPr lang="en-US" b="1" u="sng" dirty="0">
                <a:solidFill>
                  <a:schemeClr val="bg1"/>
                </a:solidFill>
              </a:rPr>
              <a:t>Context</a:t>
            </a:r>
          </a:p>
        </p:txBody>
      </p:sp>
      <p:sp>
        <p:nvSpPr>
          <p:cNvPr id="19" name="TextBox 18">
            <a:extLst>
              <a:ext uri="{FF2B5EF4-FFF2-40B4-BE49-F238E27FC236}">
                <a16:creationId xmlns:a16="http://schemas.microsoft.com/office/drawing/2014/main" id="{3467F40D-4254-688E-CE1F-E2CE01C88E88}"/>
              </a:ext>
            </a:extLst>
          </p:cNvPr>
          <p:cNvSpPr txBox="1"/>
          <p:nvPr/>
        </p:nvSpPr>
        <p:spPr>
          <a:xfrm>
            <a:off x="5709556" y="4320300"/>
            <a:ext cx="2453541" cy="369332"/>
          </a:xfrm>
          <a:prstGeom prst="rect">
            <a:avLst/>
          </a:prstGeom>
          <a:noFill/>
        </p:spPr>
        <p:txBody>
          <a:bodyPr wrap="square">
            <a:spAutoFit/>
          </a:bodyPr>
          <a:lstStyle/>
          <a:p>
            <a:pPr algn="ctr"/>
            <a:r>
              <a:rPr lang="en-US" b="1" u="sng" dirty="0">
                <a:solidFill>
                  <a:schemeClr val="bg1"/>
                </a:solidFill>
              </a:rPr>
              <a:t>Question</a:t>
            </a:r>
          </a:p>
        </p:txBody>
      </p:sp>
      <p:sp>
        <p:nvSpPr>
          <p:cNvPr id="23" name="TextBox 22">
            <a:extLst>
              <a:ext uri="{FF2B5EF4-FFF2-40B4-BE49-F238E27FC236}">
                <a16:creationId xmlns:a16="http://schemas.microsoft.com/office/drawing/2014/main" id="{78209E28-6F3C-D5CC-6F8D-CB09DE77D6A8}"/>
              </a:ext>
            </a:extLst>
          </p:cNvPr>
          <p:cNvSpPr txBox="1"/>
          <p:nvPr/>
        </p:nvSpPr>
        <p:spPr>
          <a:xfrm>
            <a:off x="5796479" y="5061979"/>
            <a:ext cx="2779833" cy="646331"/>
          </a:xfrm>
          <a:prstGeom prst="rect">
            <a:avLst/>
          </a:prstGeom>
          <a:noFill/>
        </p:spPr>
        <p:txBody>
          <a:bodyPr wrap="square">
            <a:spAutoFit/>
          </a:bodyPr>
          <a:lstStyle/>
          <a:p>
            <a:r>
              <a:rPr lang="en-US" dirty="0">
                <a:solidFill>
                  <a:schemeClr val="bg1"/>
                </a:solidFill>
              </a:rPr>
              <a:t>When did Beyonce start becoming popular?</a:t>
            </a:r>
          </a:p>
        </p:txBody>
      </p:sp>
      <p:sp>
        <p:nvSpPr>
          <p:cNvPr id="24" name="TextBox 23">
            <a:extLst>
              <a:ext uri="{FF2B5EF4-FFF2-40B4-BE49-F238E27FC236}">
                <a16:creationId xmlns:a16="http://schemas.microsoft.com/office/drawing/2014/main" id="{544D8A31-398B-8A88-5DC7-C0AD148F9D44}"/>
              </a:ext>
            </a:extLst>
          </p:cNvPr>
          <p:cNvSpPr txBox="1"/>
          <p:nvPr/>
        </p:nvSpPr>
        <p:spPr>
          <a:xfrm>
            <a:off x="8875409" y="4330552"/>
            <a:ext cx="2453541" cy="369332"/>
          </a:xfrm>
          <a:prstGeom prst="rect">
            <a:avLst/>
          </a:prstGeom>
          <a:noFill/>
        </p:spPr>
        <p:txBody>
          <a:bodyPr wrap="square">
            <a:spAutoFit/>
          </a:bodyPr>
          <a:lstStyle/>
          <a:p>
            <a:pPr algn="ctr"/>
            <a:r>
              <a:rPr lang="en-US" b="1" u="sng" dirty="0">
                <a:solidFill>
                  <a:schemeClr val="bg1"/>
                </a:solidFill>
              </a:rPr>
              <a:t>Answers</a:t>
            </a:r>
          </a:p>
        </p:txBody>
      </p:sp>
      <p:sp>
        <p:nvSpPr>
          <p:cNvPr id="28" name="TextBox 27">
            <a:extLst>
              <a:ext uri="{FF2B5EF4-FFF2-40B4-BE49-F238E27FC236}">
                <a16:creationId xmlns:a16="http://schemas.microsoft.com/office/drawing/2014/main" id="{F24C4533-1A9C-8F27-DD2C-6A58797FE662}"/>
              </a:ext>
            </a:extLst>
          </p:cNvPr>
          <p:cNvSpPr txBox="1"/>
          <p:nvPr/>
        </p:nvSpPr>
        <p:spPr>
          <a:xfrm>
            <a:off x="8883107" y="5030365"/>
            <a:ext cx="3210922" cy="923330"/>
          </a:xfrm>
          <a:prstGeom prst="rect">
            <a:avLst/>
          </a:prstGeom>
          <a:noFill/>
        </p:spPr>
        <p:txBody>
          <a:bodyPr wrap="square">
            <a:spAutoFit/>
          </a:bodyPr>
          <a:lstStyle/>
          <a:p>
            <a:pPr lvl="1"/>
            <a:r>
              <a:rPr lang="en-US" dirty="0">
                <a:solidFill>
                  <a:schemeClr val="bg1"/>
                </a:solidFill>
              </a:rPr>
              <a:t>{"text": [ "in the late 1990s" ], "answer_start": [ 269 ] }</a:t>
            </a:r>
          </a:p>
        </p:txBody>
      </p:sp>
    </p:spTree>
    <p:extLst>
      <p:ext uri="{BB962C8B-B14F-4D97-AF65-F5344CB8AC3E}">
        <p14:creationId xmlns:p14="http://schemas.microsoft.com/office/powerpoint/2010/main" val="25820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p:bldP spid="10" grpId="0" animBg="1"/>
      <p:bldP spid="13" grpId="0"/>
      <p:bldP spid="14" grpId="0" animBg="1"/>
      <p:bldP spid="17" grpId="0"/>
      <p:bldP spid="18" grpId="0"/>
      <p:bldP spid="19" grpId="0"/>
      <p:bldP spid="23" grpId="0"/>
      <p:bldP spid="24"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7F4E20-D2E3-9433-D0C2-E8D569FE5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0160A-D492-3687-5257-B1CE2094686D}"/>
              </a:ext>
            </a:extLst>
          </p:cNvPr>
          <p:cNvSpPr>
            <a:spLocks noGrp="1"/>
          </p:cNvSpPr>
          <p:nvPr>
            <p:ph type="title"/>
          </p:nvPr>
        </p:nvSpPr>
        <p:spPr>
          <a:xfrm>
            <a:off x="914398" y="260950"/>
            <a:ext cx="9621521" cy="723445"/>
          </a:xfrm>
        </p:spPr>
        <p:txBody>
          <a:bodyPr>
            <a:normAutofit/>
          </a:bodyPr>
          <a:lstStyle/>
          <a:p>
            <a:r>
              <a:rPr lang="en-US" cap="none" dirty="0">
                <a:solidFill>
                  <a:schemeClr val="bg1"/>
                </a:solidFill>
                <a:latin typeface="+mn-lt"/>
              </a:rPr>
              <a:t>Question Answering LLMs: nothing new out there</a:t>
            </a:r>
          </a:p>
        </p:txBody>
      </p:sp>
      <p:sp>
        <p:nvSpPr>
          <p:cNvPr id="3" name="Content Placeholder 2">
            <a:extLst>
              <a:ext uri="{FF2B5EF4-FFF2-40B4-BE49-F238E27FC236}">
                <a16:creationId xmlns:a16="http://schemas.microsoft.com/office/drawing/2014/main" id="{5CE6026E-E155-0697-61CF-C56B52735C4D}"/>
              </a:ext>
            </a:extLst>
          </p:cNvPr>
          <p:cNvSpPr>
            <a:spLocks noGrp="1"/>
          </p:cNvSpPr>
          <p:nvPr>
            <p:ph sz="quarter" idx="10"/>
          </p:nvPr>
        </p:nvSpPr>
        <p:spPr>
          <a:xfrm>
            <a:off x="594483" y="1181303"/>
            <a:ext cx="11499546" cy="976814"/>
          </a:xfrm>
        </p:spPr>
        <p:txBody>
          <a:bodyPr/>
          <a:lstStyle/>
          <a:p>
            <a:r>
              <a:rPr lang="en-US" b="0" dirty="0">
                <a:solidFill>
                  <a:schemeClr val="bg1"/>
                </a:solidFill>
              </a:rPr>
              <a:t>Two very popular datasets: </a:t>
            </a:r>
            <a:endParaRPr lang="en-US" dirty="0">
              <a:solidFill>
                <a:schemeClr val="bg1"/>
              </a:solidFill>
            </a:endParaRPr>
          </a:p>
        </p:txBody>
      </p:sp>
      <p:sp>
        <p:nvSpPr>
          <p:cNvPr id="5" name="Slide Number Placeholder 4">
            <a:extLst>
              <a:ext uri="{FF2B5EF4-FFF2-40B4-BE49-F238E27FC236}">
                <a16:creationId xmlns:a16="http://schemas.microsoft.com/office/drawing/2014/main" id="{E24515D1-1E49-6402-C1F3-27B50150BF8B}"/>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
        <p:nvSpPr>
          <p:cNvPr id="7" name="Content Placeholder 2">
            <a:extLst>
              <a:ext uri="{FF2B5EF4-FFF2-40B4-BE49-F238E27FC236}">
                <a16:creationId xmlns:a16="http://schemas.microsoft.com/office/drawing/2014/main" id="{F382A53C-DF7C-E7A1-271C-C983759CD42B}"/>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sp>
        <p:nvSpPr>
          <p:cNvPr id="6" name="Rectangle 1">
            <a:extLst>
              <a:ext uri="{FF2B5EF4-FFF2-40B4-BE49-F238E27FC236}">
                <a16:creationId xmlns:a16="http://schemas.microsoft.com/office/drawing/2014/main" id="{721ABB91-11CD-EBB9-1418-44E01963A919}"/>
              </a:ext>
            </a:extLst>
          </p:cNvPr>
          <p:cNvSpPr>
            <a:spLocks noChangeArrowheads="1"/>
          </p:cNvSpPr>
          <p:nvPr/>
        </p:nvSpPr>
        <p:spPr bwMode="auto">
          <a:xfrm>
            <a:off x="740226" y="1638043"/>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Rajpurkar, P., Zhang, J., Lopyrev, K., &amp; Liang, P. (2016). </a:t>
            </a:r>
            <a:r>
              <a:rPr kumimoji="0" lang="en-US" altLang="en-US" sz="1800" b="0" i="1" u="none" strike="noStrike" cap="none" normalizeH="0" baseline="0" dirty="0">
                <a:ln>
                  <a:noFill/>
                </a:ln>
                <a:solidFill>
                  <a:schemeClr val="bg1"/>
                </a:solidFill>
                <a:effectLst/>
                <a:latin typeface="Arial" panose="020B0604020202020204" pitchFamily="34" charset="0"/>
              </a:rPr>
              <a:t>SQuAD: 100,000+ Questions for Machine Comprehension of Text.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1" u="none" strike="noStrike" cap="none" normalizeH="0" baseline="0" dirty="0">
                <a:ln>
                  <a:noFill/>
                </a:ln>
                <a:solidFill>
                  <a:schemeClr val="bg1"/>
                </a:solidFill>
                <a:effectLst/>
                <a:latin typeface="Arial" panose="020B0604020202020204" pitchFamily="34" charset="0"/>
              </a:rPr>
              <a:t>ArXiv</a:t>
            </a:r>
            <a:r>
              <a:rPr kumimoji="0" lang="en-US" altLang="en-US" sz="1800" b="0" i="0" u="none" strike="noStrike" cap="none" normalizeH="0" baseline="0" dirty="0">
                <a:ln>
                  <a:noFill/>
                </a:ln>
                <a:solidFill>
                  <a:schemeClr val="bg1"/>
                </a:solidFill>
                <a:effectLst/>
                <a:latin typeface="Arial" panose="020B0604020202020204" pitchFamily="34" charset="0"/>
              </a:rPr>
              <a:t>. https://arxiv.org/abs/1606.05250</a:t>
            </a:r>
          </a:p>
        </p:txBody>
      </p:sp>
      <p:sp>
        <p:nvSpPr>
          <p:cNvPr id="9" name="TextBox 8">
            <a:extLst>
              <a:ext uri="{FF2B5EF4-FFF2-40B4-BE49-F238E27FC236}">
                <a16:creationId xmlns:a16="http://schemas.microsoft.com/office/drawing/2014/main" id="{D0702457-CE36-620F-6F94-150A59BD0340}"/>
              </a:ext>
            </a:extLst>
          </p:cNvPr>
          <p:cNvSpPr txBox="1"/>
          <p:nvPr/>
        </p:nvSpPr>
        <p:spPr>
          <a:xfrm>
            <a:off x="1369925" y="2510273"/>
            <a:ext cx="8892787" cy="369332"/>
          </a:xfrm>
          <a:prstGeom prst="rect">
            <a:avLst/>
          </a:prstGeom>
          <a:solidFill>
            <a:schemeClr val="bg2">
              <a:lumMod val="25000"/>
            </a:schemeClr>
          </a:solidFill>
        </p:spPr>
        <p:txBody>
          <a:bodyPr wrap="square">
            <a:spAutoFit/>
          </a:bodyPr>
          <a:lstStyle/>
          <a:p>
            <a:pPr algn="ctr"/>
            <a:r>
              <a:rPr lang="en-US" b="1" i="0" dirty="0">
                <a:solidFill>
                  <a:schemeClr val="bg1"/>
                </a:solidFill>
                <a:effectLst/>
                <a:latin typeface="Lato" panose="020F0502020204030203" pitchFamily="34" charset="0"/>
              </a:rPr>
              <a:t>SQuAD 1.1</a:t>
            </a:r>
            <a:r>
              <a:rPr lang="en-US" b="0" i="0" dirty="0">
                <a:solidFill>
                  <a:schemeClr val="bg1"/>
                </a:solidFill>
                <a:effectLst/>
                <a:latin typeface="Lato" panose="020F0502020204030203" pitchFamily="34" charset="0"/>
              </a:rPr>
              <a:t>: contains 100,000+ question-answer pairs on 500+ Wikipedia articles.</a:t>
            </a:r>
            <a:endParaRPr lang="en-US" dirty="0">
              <a:solidFill>
                <a:schemeClr val="bg1"/>
              </a:solidFill>
            </a:endParaRPr>
          </a:p>
        </p:txBody>
      </p:sp>
      <p:sp>
        <p:nvSpPr>
          <p:cNvPr id="12" name="Rectangle 3">
            <a:extLst>
              <a:ext uri="{FF2B5EF4-FFF2-40B4-BE49-F238E27FC236}">
                <a16:creationId xmlns:a16="http://schemas.microsoft.com/office/drawing/2014/main" id="{79ECAA81-74FF-7CBC-C694-25BC05425510}"/>
              </a:ext>
            </a:extLst>
          </p:cNvPr>
          <p:cNvSpPr>
            <a:spLocks noChangeArrowheads="1"/>
          </p:cNvSpPr>
          <p:nvPr/>
        </p:nvSpPr>
        <p:spPr bwMode="auto">
          <a:xfrm>
            <a:off x="740226" y="3264106"/>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Rajpurkar, P., Jia, R., </a:t>
            </a:r>
            <a:r>
              <a:rPr kumimoji="0" lang="en-US" altLang="en-US" sz="1800" i="0" u="none" strike="noStrike" cap="none" normalizeH="0" baseline="0" dirty="0">
                <a:ln>
                  <a:noFill/>
                </a:ln>
                <a:solidFill>
                  <a:schemeClr val="bg1"/>
                </a:solidFill>
                <a:effectLst/>
                <a:latin typeface="Arial" panose="020B0604020202020204" pitchFamily="34" charset="0"/>
              </a:rPr>
              <a:t>&amp; Liang, P. (2018). </a:t>
            </a:r>
            <a:r>
              <a:rPr kumimoji="0" lang="en-US" altLang="en-US" sz="1800" i="1" u="none" strike="noStrike" cap="none" normalizeH="0" baseline="0" dirty="0">
                <a:ln>
                  <a:noFill/>
                </a:ln>
                <a:solidFill>
                  <a:schemeClr val="bg1"/>
                </a:solidFill>
                <a:effectLst/>
                <a:latin typeface="Arial" panose="020B0604020202020204" pitchFamily="34" charset="0"/>
              </a:rPr>
              <a:t>Know What You Don't Know: Unanswerable Questions for SQuAD. ArXiv</a:t>
            </a:r>
            <a:r>
              <a:rPr kumimoji="0" lang="en-US" altLang="en-US" sz="180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https://arxiv.org/abs/1806.03822</a:t>
            </a:r>
          </a:p>
        </p:txBody>
      </p:sp>
      <p:sp>
        <p:nvSpPr>
          <p:cNvPr id="15" name="TextBox 14">
            <a:extLst>
              <a:ext uri="{FF2B5EF4-FFF2-40B4-BE49-F238E27FC236}">
                <a16:creationId xmlns:a16="http://schemas.microsoft.com/office/drawing/2014/main" id="{6B030053-5BD6-7C3F-90FB-4A8FFB3C4C00}"/>
              </a:ext>
            </a:extLst>
          </p:cNvPr>
          <p:cNvSpPr txBox="1"/>
          <p:nvPr/>
        </p:nvSpPr>
        <p:spPr>
          <a:xfrm>
            <a:off x="2386117" y="4055934"/>
            <a:ext cx="6860402" cy="646331"/>
          </a:xfrm>
          <a:prstGeom prst="rect">
            <a:avLst/>
          </a:prstGeom>
          <a:solidFill>
            <a:schemeClr val="bg2">
              <a:lumMod val="25000"/>
            </a:schemeClr>
          </a:solidFill>
        </p:spPr>
        <p:txBody>
          <a:bodyPr wrap="square">
            <a:spAutoFit/>
          </a:bodyPr>
          <a:lstStyle/>
          <a:p>
            <a:pPr algn="ctr"/>
            <a:r>
              <a:rPr lang="en-US" b="1" i="0" dirty="0">
                <a:solidFill>
                  <a:schemeClr val="bg1"/>
                </a:solidFill>
                <a:effectLst/>
                <a:latin typeface="Lato" panose="020F0502020204030203" pitchFamily="34" charset="0"/>
              </a:rPr>
              <a:t>SQuAD2.0</a:t>
            </a:r>
            <a:r>
              <a:rPr lang="en-US" i="0" dirty="0">
                <a:solidFill>
                  <a:schemeClr val="bg1"/>
                </a:solidFill>
                <a:effectLst/>
                <a:latin typeface="Lato" panose="020F0502020204030203" pitchFamily="34" charset="0"/>
              </a:rPr>
              <a:t>: 100,000 questions in SQuAD1.1 with over 50,000 unanswerable questions handmade to look like answerable ones</a:t>
            </a:r>
            <a:endParaRPr lang="en-US" dirty="0">
              <a:solidFill>
                <a:schemeClr val="bg1"/>
              </a:solidFill>
            </a:endParaRPr>
          </a:p>
        </p:txBody>
      </p:sp>
      <p:sp>
        <p:nvSpPr>
          <p:cNvPr id="16" name="TextBox 15">
            <a:extLst>
              <a:ext uri="{FF2B5EF4-FFF2-40B4-BE49-F238E27FC236}">
                <a16:creationId xmlns:a16="http://schemas.microsoft.com/office/drawing/2014/main" id="{9E68626F-F630-7CDE-43E2-C2500BE2DE5C}"/>
              </a:ext>
            </a:extLst>
          </p:cNvPr>
          <p:cNvSpPr txBox="1"/>
          <p:nvPr/>
        </p:nvSpPr>
        <p:spPr>
          <a:xfrm>
            <a:off x="2286544" y="5061422"/>
            <a:ext cx="7059549" cy="369332"/>
          </a:xfrm>
          <a:prstGeom prst="rect">
            <a:avLst/>
          </a:prstGeom>
          <a:noFill/>
        </p:spPr>
        <p:txBody>
          <a:bodyPr wrap="square">
            <a:spAutoFit/>
          </a:bodyPr>
          <a:lstStyle/>
          <a:p>
            <a:r>
              <a:rPr lang="en-US" b="1" u="sng" dirty="0">
                <a:solidFill>
                  <a:srgbClr val="FF0000"/>
                </a:solidFill>
              </a:rPr>
              <a:t>Tricking the machine: If you don’t know, you shouldn’t answer</a:t>
            </a:r>
          </a:p>
        </p:txBody>
      </p:sp>
    </p:spTree>
    <p:extLst>
      <p:ext uri="{BB962C8B-B14F-4D97-AF65-F5344CB8AC3E}">
        <p14:creationId xmlns:p14="http://schemas.microsoft.com/office/powerpoint/2010/main" val="25811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P spid="12" grpId="0" animBg="1"/>
      <p:bldP spid="15" grpId="0" animBg="1"/>
      <p:bldP spid="16" grpId="0"/>
    </p:bld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{BEA1FF60-097D-442E-B4D0-3484FB9E9A38}tf22318419_win32</Template>
  <TotalTime>1309</TotalTime>
  <Words>2457</Words>
  <Application>Microsoft Office PowerPoint</Application>
  <PresentationFormat>Widescreen</PresentationFormat>
  <Paragraphs>242</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Google Sans</vt:lpstr>
      <vt:lpstr>Lato</vt:lpstr>
      <vt:lpstr>Roboto Mono</vt:lpstr>
      <vt:lpstr>Tenorite</vt:lpstr>
      <vt:lpstr>Custom</vt:lpstr>
      <vt:lpstr>Question Answering Using Large-language Models On A Minority Language (BASQUE)</vt:lpstr>
      <vt:lpstr>Why This Project?</vt:lpstr>
      <vt:lpstr>Why This Project?</vt:lpstr>
      <vt:lpstr>A short introduction to LLMs</vt:lpstr>
      <vt:lpstr>A short introduction to LLMs</vt:lpstr>
      <vt:lpstr>A short introduction to LLMs</vt:lpstr>
      <vt:lpstr>A short introduction to LLMs</vt:lpstr>
      <vt:lpstr>An achievable objective</vt:lpstr>
      <vt:lpstr>Question Answering LLMs: nothing new out there</vt:lpstr>
      <vt:lpstr>Question Answering LLMs: nothing new out there</vt:lpstr>
      <vt:lpstr>Question Answering NLP: Basque as a minority language</vt:lpstr>
      <vt:lpstr>Question Answering NLP: Basque as a minority language</vt:lpstr>
      <vt:lpstr>Question Answering NLP: Working my way through the task</vt:lpstr>
      <vt:lpstr>Question Answering NLP: Working my way through the task</vt:lpstr>
      <vt:lpstr>Question Answering NLP: a problem with the datasets</vt:lpstr>
      <vt:lpstr>Question Answering NLP: a problem with the datasets</vt:lpstr>
      <vt:lpstr>Question Answering NLP:  different approaches</vt:lpstr>
      <vt:lpstr>Question Answering NLP: results on the English QA</vt:lpstr>
      <vt:lpstr>Question Answering NLP: results on the English QA</vt:lpstr>
      <vt:lpstr>Question Answering NLP: results on the Basque QA</vt:lpstr>
      <vt:lpstr>Question Answering NLP: Understanding how the fine-tuned models work towards predicting the answer</vt:lpstr>
      <vt:lpstr>Question Answering NLP: Understanding how the fine-tuned models work towards predicting the answer</vt:lpstr>
      <vt:lpstr>Question Answering NLP: Conclusions and future work</vt:lpstr>
      <vt:lpstr>A final word about the aim and scope of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AIMAR SILVAN ORTUBAY</dc:creator>
  <cp:lastModifiedBy>AIMAR SILVAN ORTUBAY</cp:lastModifiedBy>
  <cp:revision>31</cp:revision>
  <dcterms:created xsi:type="dcterms:W3CDTF">2024-11-22T19:42:33Z</dcterms:created>
  <dcterms:modified xsi:type="dcterms:W3CDTF">2024-12-02T19:33:13Z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